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5436556-FE5F-434E-917A-A7E9F5B7B95B}">
  <a:tblStyle styleId="{65436556-FE5F-434E-917A-A7E9F5B7B95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2e03569d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2e03569d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2e03569da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2e03569da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2e03569da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2e03569da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2e03569da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2e03569da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800">
                <a:solidFill>
                  <a:srgbClr val="595959"/>
                </a:solidFill>
              </a:rPr>
              <a:t>It is difficult to estimate the probability of an accident in the abnormal sea conditions, due to their low occurrence frequency and the low possibility of ship operation. </a:t>
            </a:r>
            <a:endParaRPr sz="1800">
              <a:solidFill>
                <a:srgbClr val="595959"/>
              </a:solidFill>
            </a:endParaRPr>
          </a:p>
          <a:p>
            <a:pPr indent="0" lvl="0" marL="0" rtl="0" algn="l">
              <a:spcBef>
                <a:spcPts val="0"/>
              </a:spcBef>
              <a:spcAft>
                <a:spcPts val="0"/>
              </a:spcAft>
              <a:buNone/>
            </a:pPr>
            <a:r>
              <a:rPr lang="ja" sz="1800">
                <a:solidFill>
                  <a:srgbClr val="595959"/>
                </a:solidFill>
              </a:rPr>
              <a:t>Therefore, we identified abnormal sea conditions by clustering and labeled separately.</a:t>
            </a:r>
            <a:endParaRPr sz="1800">
              <a:solidFill>
                <a:srgbClr val="595959"/>
              </a:solidFill>
            </a:endParaRPr>
          </a:p>
          <a:p>
            <a:pPr indent="0" lvl="0" marL="0" rtl="0" algn="l">
              <a:spcBef>
                <a:spcPts val="0"/>
              </a:spcBef>
              <a:spcAft>
                <a:spcPts val="0"/>
              </a:spcAft>
              <a:buClr>
                <a:schemeClr val="dk1"/>
              </a:buClr>
              <a:buSzPts val="1100"/>
              <a:buFont typeface="Arial"/>
              <a:buNone/>
            </a:pPr>
            <a:r>
              <a:t/>
            </a:r>
            <a:endParaRPr sz="1800">
              <a:solidFill>
                <a:srgbClr val="595959"/>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2e03569dad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2e03569dad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2e03569dad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2e03569da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2e03569da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2e03569da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2e03569da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2e03569da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2e03569da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2e03569da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2e03569da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2e03569da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2e03569da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2e03569da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2e03569da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2e03569da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2e03569da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2e03569da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2e03569da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2e03569da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2e03569da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2e03569da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commons.wikimedia.org/w/index.php?curid=7337020%E3%81%AB%E3%82%88%E3%82%8B" TargetMode="External"/><Relationship Id="rId4" Type="http://schemas.openxmlformats.org/officeDocument/2006/relationships/hyperlink" Target="https://commons.wikimedia.org/w/index.php?curid=7337020%E3%81%AB%E3%82%88%E3%82%8B" TargetMode="External"/><Relationship Id="rId5" Type="http://schemas.openxmlformats.org/officeDocument/2006/relationships/hyperlink" Target="https://www8.cao.go.jp/koutu/taisaku/r04kou_haku/zenbun/genkyo/h2/h2s1.html" TargetMode="External"/><Relationship Id="rId6" Type="http://schemas.openxmlformats.org/officeDocument/2006/relationships/hyperlink" Target="https://gisis.imo.org/Public/MCIR/Default.asp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5.pn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ja" sz="3111"/>
              <a:t>Identifying abnormal sea states and</a:t>
            </a:r>
            <a:endParaRPr sz="3111"/>
          </a:p>
          <a:p>
            <a:pPr indent="0" lvl="0" marL="0" rtl="0" algn="ctr">
              <a:spcBef>
                <a:spcPts val="0"/>
              </a:spcBef>
              <a:spcAft>
                <a:spcPts val="0"/>
              </a:spcAft>
              <a:buNone/>
            </a:pPr>
            <a:r>
              <a:rPr lang="ja" sz="3111"/>
              <a:t>grouping similar sea states by clustering</a:t>
            </a:r>
            <a:endParaRPr sz="3111"/>
          </a:p>
          <a:p>
            <a:pPr indent="0" lvl="0" marL="0" rtl="0" algn="ctr">
              <a:spcBef>
                <a:spcPts val="0"/>
              </a:spcBef>
              <a:spcAft>
                <a:spcPts val="0"/>
              </a:spcAft>
              <a:buNone/>
            </a:pPr>
            <a:r>
              <a:rPr lang="ja" sz="3111"/>
              <a:t>~ Application to hazard maps ~</a:t>
            </a:r>
            <a:endParaRPr sz="32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ja"/>
              <a:t>Ren Tsuchida Tai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1" name="Shape 161"/>
        <p:cNvGrpSpPr/>
        <p:nvPr/>
      </p:nvGrpSpPr>
      <p:grpSpPr>
        <a:xfrm>
          <a:off x="0" y="0"/>
          <a:ext cx="0" cy="0"/>
          <a:chOff x="0" y="0"/>
          <a:chExt cx="0" cy="0"/>
        </a:xfrm>
      </p:grpSpPr>
      <p:sp>
        <p:nvSpPr>
          <p:cNvPr id="162" name="Google Shape;162;p22"/>
          <p:cNvSpPr txBox="1"/>
          <p:nvPr>
            <p:ph idx="1" type="subTitle"/>
          </p:nvPr>
        </p:nvSpPr>
        <p:spPr>
          <a:xfrm>
            <a:off x="311700" y="0"/>
            <a:ext cx="8520600" cy="6249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lang="ja"/>
              <a:t>Clustering</a:t>
            </a:r>
            <a:endParaRPr/>
          </a:p>
        </p:txBody>
      </p:sp>
      <p:cxnSp>
        <p:nvCxnSpPr>
          <p:cNvPr id="163" name="Google Shape;163;p22"/>
          <p:cNvCxnSpPr/>
          <p:nvPr/>
        </p:nvCxnSpPr>
        <p:spPr>
          <a:xfrm>
            <a:off x="311700" y="624900"/>
            <a:ext cx="8520600" cy="0"/>
          </a:xfrm>
          <a:prstGeom prst="straightConnector1">
            <a:avLst/>
          </a:prstGeom>
          <a:noFill/>
          <a:ln cap="flat" cmpd="sng" w="9525">
            <a:solidFill>
              <a:schemeClr val="dk2"/>
            </a:solidFill>
            <a:prstDash val="solid"/>
            <a:round/>
            <a:headEnd len="med" w="med" type="none"/>
            <a:tailEnd len="med" w="med" type="none"/>
          </a:ln>
        </p:spPr>
      </p:cxnSp>
      <p:sp>
        <p:nvSpPr>
          <p:cNvPr id="164" name="Google Shape;16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65" name="Google Shape;165;p22"/>
          <p:cNvSpPr txBox="1"/>
          <p:nvPr/>
        </p:nvSpPr>
        <p:spPr>
          <a:xfrm>
            <a:off x="311700" y="465425"/>
            <a:ext cx="8520600" cy="43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rPr b="1" lang="ja" sz="1800" u="sng">
                <a:solidFill>
                  <a:schemeClr val="dk2"/>
                </a:solidFill>
              </a:rPr>
              <a:t>Optimal Clustering (‘k’ Selection)</a:t>
            </a:r>
            <a:endParaRPr b="1" sz="1800" u="sng">
              <a:solidFill>
                <a:schemeClr val="dk2"/>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t/>
            </a:r>
            <a:endParaRPr u="sng">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t/>
            </a:r>
            <a:endParaRPr b="1" sz="1800" u="sng">
              <a:solidFill>
                <a:schemeClr val="dk2"/>
              </a:solidFill>
            </a:endParaRPr>
          </a:p>
        </p:txBody>
      </p:sp>
      <p:sp>
        <p:nvSpPr>
          <p:cNvPr id="166" name="Google Shape;166;p22"/>
          <p:cNvSpPr txBox="1"/>
          <p:nvPr/>
        </p:nvSpPr>
        <p:spPr>
          <a:xfrm>
            <a:off x="396363" y="3239125"/>
            <a:ext cx="4053900" cy="14241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AutoNum type="arabicPeriod"/>
            </a:pPr>
            <a:r>
              <a:rPr lang="ja" sz="1500">
                <a:solidFill>
                  <a:schemeClr val="dk2"/>
                </a:solidFill>
              </a:rPr>
              <a:t>Davies-Bouldin Index (DBI): DBI measures clustering quality (lower is better).</a:t>
            </a:r>
            <a:endParaRPr sz="1500">
              <a:solidFill>
                <a:schemeClr val="dk2"/>
              </a:solidFill>
            </a:endParaRPr>
          </a:p>
          <a:p>
            <a:pPr indent="-323850" lvl="0" marL="457200" rtl="0" algn="l">
              <a:spcBef>
                <a:spcPts val="0"/>
              </a:spcBef>
              <a:spcAft>
                <a:spcPts val="0"/>
              </a:spcAft>
              <a:buClr>
                <a:schemeClr val="dk2"/>
              </a:buClr>
              <a:buSzPts val="1500"/>
              <a:buAutoNum type="arabicPeriod"/>
            </a:pPr>
            <a:r>
              <a:rPr lang="ja" sz="1500">
                <a:solidFill>
                  <a:schemeClr val="dk2"/>
                </a:solidFill>
              </a:rPr>
              <a:t>Method: MiniBatch K-Means with batch size = 1024. Explored ‘k’ values from 2 to 30.</a:t>
            </a:r>
            <a:endParaRPr sz="1500">
              <a:solidFill>
                <a:schemeClr val="dk2"/>
              </a:solidFill>
            </a:endParaRPr>
          </a:p>
          <a:p>
            <a:pPr indent="-323850" lvl="0" marL="457200" rtl="0" algn="l">
              <a:spcBef>
                <a:spcPts val="0"/>
              </a:spcBef>
              <a:spcAft>
                <a:spcPts val="0"/>
              </a:spcAft>
              <a:buClr>
                <a:schemeClr val="dk2"/>
              </a:buClr>
              <a:buSzPts val="1500"/>
              <a:buAutoNum type="arabicPeriod"/>
            </a:pPr>
            <a:r>
              <a:rPr lang="ja" sz="1500">
                <a:solidFill>
                  <a:schemeClr val="dk2"/>
                </a:solidFill>
              </a:rPr>
              <a:t>Results: Optimal ‘k’ = 12.</a:t>
            </a:r>
            <a:endParaRPr sz="1500">
              <a:solidFill>
                <a:schemeClr val="dk2"/>
              </a:solidFill>
            </a:endParaRPr>
          </a:p>
        </p:txBody>
      </p:sp>
      <p:sp>
        <p:nvSpPr>
          <p:cNvPr id="167" name="Google Shape;167;p22"/>
          <p:cNvSpPr txBox="1"/>
          <p:nvPr/>
        </p:nvSpPr>
        <p:spPr>
          <a:xfrm>
            <a:off x="4719525" y="753038"/>
            <a:ext cx="3426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ja" sz="1800" u="sng">
                <a:solidFill>
                  <a:schemeClr val="dk2"/>
                </a:solidFill>
              </a:rPr>
              <a:t>Cluster Differences</a:t>
            </a:r>
            <a:endParaRPr sz="1800">
              <a:solidFill>
                <a:schemeClr val="dk2"/>
              </a:solidFill>
            </a:endParaRPr>
          </a:p>
        </p:txBody>
      </p:sp>
      <p:sp>
        <p:nvSpPr>
          <p:cNvPr id="168" name="Google Shape;168;p22"/>
          <p:cNvSpPr txBox="1"/>
          <p:nvPr/>
        </p:nvSpPr>
        <p:spPr>
          <a:xfrm>
            <a:off x="4450275" y="3591063"/>
            <a:ext cx="4381800" cy="992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AutoNum type="arabicPeriod"/>
            </a:pPr>
            <a:r>
              <a:rPr lang="ja">
                <a:solidFill>
                  <a:schemeClr val="dk2"/>
                </a:solidFill>
              </a:rPr>
              <a:t>These characteristic centers represent the average environmental conditions for each category.</a:t>
            </a:r>
            <a:endParaRPr>
              <a:solidFill>
                <a:schemeClr val="dk2"/>
              </a:solidFill>
            </a:endParaRPr>
          </a:p>
          <a:p>
            <a:pPr indent="-317500" lvl="0" marL="457200" rtl="0" algn="l">
              <a:spcBef>
                <a:spcPts val="0"/>
              </a:spcBef>
              <a:spcAft>
                <a:spcPts val="0"/>
              </a:spcAft>
              <a:buClr>
                <a:schemeClr val="dk2"/>
              </a:buClr>
              <a:buSzPts val="1400"/>
              <a:buAutoNum type="arabicPeriod"/>
            </a:pPr>
            <a:r>
              <a:rPr lang="ja">
                <a:solidFill>
                  <a:schemeClr val="dk2"/>
                </a:solidFill>
              </a:rPr>
              <a:t>By looking at these central values, we are able to get a clearer picture of which environmental conditions are more relevant to accident risk.”</a:t>
            </a:r>
            <a:endParaRPr>
              <a:solidFill>
                <a:schemeClr val="dk2"/>
              </a:solidFill>
            </a:endParaRPr>
          </a:p>
        </p:txBody>
      </p:sp>
      <p:pic>
        <p:nvPicPr>
          <p:cNvPr id="169" name="Google Shape;169;p22"/>
          <p:cNvPicPr preferRelativeResize="0"/>
          <p:nvPr/>
        </p:nvPicPr>
        <p:blipFill>
          <a:blip r:embed="rId3">
            <a:alphaModFix/>
          </a:blip>
          <a:stretch>
            <a:fillRect/>
          </a:stretch>
        </p:blipFill>
        <p:spPr>
          <a:xfrm>
            <a:off x="68474" y="1342587"/>
            <a:ext cx="4381800" cy="1610556"/>
          </a:xfrm>
          <a:prstGeom prst="rect">
            <a:avLst/>
          </a:prstGeom>
          <a:noFill/>
          <a:ln>
            <a:noFill/>
          </a:ln>
        </p:spPr>
      </p:pic>
      <p:pic>
        <p:nvPicPr>
          <p:cNvPr id="170" name="Google Shape;170;p22"/>
          <p:cNvPicPr preferRelativeResize="0"/>
          <p:nvPr/>
        </p:nvPicPr>
        <p:blipFill>
          <a:blip r:embed="rId4">
            <a:alphaModFix/>
          </a:blip>
          <a:stretch>
            <a:fillRect/>
          </a:stretch>
        </p:blipFill>
        <p:spPr>
          <a:xfrm>
            <a:off x="4588450" y="1375337"/>
            <a:ext cx="4432706" cy="1938651"/>
          </a:xfrm>
          <a:prstGeom prst="rect">
            <a:avLst/>
          </a:prstGeom>
          <a:noFill/>
          <a:ln>
            <a:noFill/>
          </a:ln>
        </p:spPr>
      </p:pic>
      <p:sp>
        <p:nvSpPr>
          <p:cNvPr id="171" name="Google Shape;171;p22"/>
          <p:cNvSpPr/>
          <p:nvPr/>
        </p:nvSpPr>
        <p:spPr>
          <a:xfrm>
            <a:off x="4828100" y="2571750"/>
            <a:ext cx="4193100" cy="137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3"/>
          <p:cNvPicPr preferRelativeResize="0"/>
          <p:nvPr/>
        </p:nvPicPr>
        <p:blipFill rotWithShape="1">
          <a:blip r:embed="rId3">
            <a:alphaModFix/>
          </a:blip>
          <a:srcRect b="4724" l="4680" r="7183" t="8098"/>
          <a:stretch/>
        </p:blipFill>
        <p:spPr>
          <a:xfrm>
            <a:off x="4888925" y="953825"/>
            <a:ext cx="3943376" cy="3900326"/>
          </a:xfrm>
          <a:prstGeom prst="rect">
            <a:avLst/>
          </a:prstGeom>
          <a:noFill/>
          <a:ln>
            <a:noFill/>
          </a:ln>
        </p:spPr>
      </p:pic>
      <p:sp>
        <p:nvSpPr>
          <p:cNvPr id="177" name="Google Shape;177;p23"/>
          <p:cNvSpPr txBox="1"/>
          <p:nvPr>
            <p:ph idx="1" type="subTitle"/>
          </p:nvPr>
        </p:nvSpPr>
        <p:spPr>
          <a:xfrm>
            <a:off x="311700" y="0"/>
            <a:ext cx="8520600" cy="6249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lang="ja"/>
              <a:t>Clustering</a:t>
            </a:r>
            <a:endParaRPr/>
          </a:p>
        </p:txBody>
      </p:sp>
      <p:cxnSp>
        <p:nvCxnSpPr>
          <p:cNvPr id="178" name="Google Shape;178;p23"/>
          <p:cNvCxnSpPr/>
          <p:nvPr/>
        </p:nvCxnSpPr>
        <p:spPr>
          <a:xfrm>
            <a:off x="311700" y="624900"/>
            <a:ext cx="8520600" cy="0"/>
          </a:xfrm>
          <a:prstGeom prst="straightConnector1">
            <a:avLst/>
          </a:prstGeom>
          <a:noFill/>
          <a:ln cap="flat" cmpd="sng" w="9525">
            <a:solidFill>
              <a:schemeClr val="dk2"/>
            </a:solidFill>
            <a:prstDash val="solid"/>
            <a:round/>
            <a:headEnd len="med" w="med" type="none"/>
            <a:tailEnd len="med" w="med" type="none"/>
          </a:ln>
        </p:spPr>
      </p:cxnSp>
      <p:sp>
        <p:nvSpPr>
          <p:cNvPr id="179" name="Google Shape;17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80" name="Google Shape;180;p23"/>
          <p:cNvSpPr txBox="1"/>
          <p:nvPr/>
        </p:nvSpPr>
        <p:spPr>
          <a:xfrm>
            <a:off x="311700" y="624900"/>
            <a:ext cx="4481100" cy="40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ja" sz="1800" u="sng">
                <a:solidFill>
                  <a:schemeClr val="dk2"/>
                </a:solidFill>
              </a:rPr>
              <a:t>K-means with DBI method</a:t>
            </a:r>
            <a:endParaRPr u="sng">
              <a:solidFill>
                <a:schemeClr val="dk2"/>
              </a:solidFill>
            </a:endParaRPr>
          </a:p>
          <a:p>
            <a:pPr indent="0" lvl="0" marL="0" rtl="0" algn="l">
              <a:spcBef>
                <a:spcPts val="0"/>
              </a:spcBef>
              <a:spcAft>
                <a:spcPts val="0"/>
              </a:spcAft>
              <a:buNone/>
            </a:pPr>
            <a:r>
              <a:rPr b="1" lang="ja">
                <a:solidFill>
                  <a:schemeClr val="dk2"/>
                </a:solidFill>
              </a:rPr>
              <a:t>The number of clusters was set to 12</a:t>
            </a:r>
            <a:r>
              <a:rPr lang="ja">
                <a:solidFill>
                  <a:schemeClr val="dk2"/>
                </a:solidFill>
              </a:rPr>
              <a:t> by calculating</a:t>
            </a:r>
            <a:endParaRPr>
              <a:solidFill>
                <a:schemeClr val="dk2"/>
              </a:solidFill>
            </a:endParaRPr>
          </a:p>
          <a:p>
            <a:pPr indent="0" lvl="0" marL="0" rtl="0" algn="l">
              <a:spcBef>
                <a:spcPts val="0"/>
              </a:spcBef>
              <a:spcAft>
                <a:spcPts val="0"/>
              </a:spcAft>
              <a:buNone/>
            </a:pPr>
            <a:r>
              <a:rPr lang="ja">
                <a:solidFill>
                  <a:schemeClr val="dk2"/>
                </a:solidFill>
              </a:rPr>
              <a:t>the Davies Bouldin Index.</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b="1" lang="ja" sz="1800" u="sng">
                <a:solidFill>
                  <a:schemeClr val="dk2"/>
                </a:solidFill>
              </a:rPr>
              <a:t>Visualization with PCA</a:t>
            </a:r>
            <a:endParaRPr u="sng">
              <a:solidFill>
                <a:schemeClr val="dk2"/>
              </a:solidFill>
            </a:endParaRPr>
          </a:p>
          <a:p>
            <a:pPr indent="0" lvl="0" marL="0" rtl="0" algn="l">
              <a:spcBef>
                <a:spcPts val="0"/>
              </a:spcBef>
              <a:spcAft>
                <a:spcPts val="0"/>
              </a:spcAft>
              <a:buNone/>
            </a:pPr>
            <a:r>
              <a:rPr lang="ja">
                <a:solidFill>
                  <a:schemeClr val="dk2"/>
                </a:solidFill>
              </a:rPr>
              <a:t>To visualize the clusters clearly, we used PCA to </a:t>
            </a:r>
            <a:endParaRPr>
              <a:solidFill>
                <a:schemeClr val="dk2"/>
              </a:solidFill>
            </a:endParaRPr>
          </a:p>
          <a:p>
            <a:pPr indent="0" lvl="0" marL="0" rtl="0" algn="l">
              <a:spcBef>
                <a:spcPts val="0"/>
              </a:spcBef>
              <a:spcAft>
                <a:spcPts val="0"/>
              </a:spcAft>
              <a:buNone/>
            </a:pPr>
            <a:r>
              <a:rPr lang="ja">
                <a:solidFill>
                  <a:schemeClr val="dk2"/>
                </a:solidFill>
              </a:rPr>
              <a:t>reduce the dimensionality. Two principal components</a:t>
            </a:r>
            <a:endParaRPr>
              <a:solidFill>
                <a:schemeClr val="dk2"/>
              </a:solidFill>
            </a:endParaRPr>
          </a:p>
          <a:p>
            <a:pPr indent="0" lvl="0" marL="0" rtl="0" algn="l">
              <a:spcBef>
                <a:spcPts val="0"/>
              </a:spcBef>
              <a:spcAft>
                <a:spcPts val="0"/>
              </a:spcAft>
              <a:buClr>
                <a:schemeClr val="dk1"/>
              </a:buClr>
              <a:buSzPts val="1100"/>
              <a:buFont typeface="Arial"/>
              <a:buNone/>
            </a:pPr>
            <a:r>
              <a:rPr lang="ja">
                <a:solidFill>
                  <a:schemeClr val="dk2"/>
                </a:solidFill>
              </a:rPr>
              <a:t>represent 68.0% of the original data.</a:t>
            </a:r>
            <a:endParaRPr>
              <a:solidFill>
                <a:schemeClr val="dk2"/>
              </a:solidFill>
            </a:endParaRPr>
          </a:p>
          <a:p>
            <a:pPr indent="0" lvl="0" marL="0" rtl="0" algn="l">
              <a:spcBef>
                <a:spcPts val="0"/>
              </a:spcBef>
              <a:spcAft>
                <a:spcPts val="0"/>
              </a:spcAft>
              <a:buClr>
                <a:schemeClr val="dk1"/>
              </a:buClr>
              <a:buSzPts val="1100"/>
              <a:buFont typeface="Arial"/>
              <a:buNone/>
            </a:pPr>
            <a:r>
              <a:t/>
            </a:r>
            <a:endParaRPr>
              <a:solidFill>
                <a:schemeClr val="dk2"/>
              </a:solidFill>
            </a:endParaRPr>
          </a:p>
          <a:p>
            <a:pPr indent="0" lvl="0" marL="0" rtl="0" algn="l">
              <a:spcBef>
                <a:spcPts val="0"/>
              </a:spcBef>
              <a:spcAft>
                <a:spcPts val="0"/>
              </a:spcAft>
              <a:buClr>
                <a:schemeClr val="dk1"/>
              </a:buClr>
              <a:buSzPts val="1100"/>
              <a:buFont typeface="Arial"/>
              <a:buNone/>
            </a:pPr>
            <a:r>
              <a:t/>
            </a:r>
            <a:endParaRPr>
              <a:solidFill>
                <a:schemeClr val="dk2"/>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t/>
            </a:r>
            <a:endParaRPr b="1" sz="1800" u="sng">
              <a:solidFill>
                <a:schemeClr val="dk2"/>
              </a:solidFill>
            </a:endParaRPr>
          </a:p>
        </p:txBody>
      </p:sp>
      <p:cxnSp>
        <p:nvCxnSpPr>
          <p:cNvPr id="181" name="Google Shape;181;p23"/>
          <p:cNvCxnSpPr/>
          <p:nvPr/>
        </p:nvCxnSpPr>
        <p:spPr>
          <a:xfrm>
            <a:off x="7003823" y="3200400"/>
            <a:ext cx="1323000" cy="806100"/>
          </a:xfrm>
          <a:prstGeom prst="bentConnector3">
            <a:avLst>
              <a:gd fmla="val 50000" name="adj1"/>
            </a:avLst>
          </a:prstGeom>
          <a:noFill/>
          <a:ln cap="flat" cmpd="sng" w="19050">
            <a:solidFill>
              <a:schemeClr val="dk2"/>
            </a:solidFill>
            <a:prstDash val="solid"/>
            <a:round/>
            <a:headEnd len="med" w="med" type="stealth"/>
            <a:tailEnd len="med" w="med" type="none"/>
          </a:ln>
        </p:spPr>
      </p:cxnSp>
      <p:graphicFrame>
        <p:nvGraphicFramePr>
          <p:cNvPr id="182" name="Google Shape;182;p23"/>
          <p:cNvGraphicFramePr/>
          <p:nvPr/>
        </p:nvGraphicFramePr>
        <p:xfrm>
          <a:off x="1149850" y="4244650"/>
          <a:ext cx="3000000" cy="3000000"/>
        </p:xfrm>
        <a:graphic>
          <a:graphicData uri="http://schemas.openxmlformats.org/drawingml/2006/table">
            <a:tbl>
              <a:tblPr>
                <a:noFill/>
                <a:tableStyleId>{65436556-FE5F-434E-917A-A7E9F5B7B95B}</a:tableStyleId>
              </a:tblPr>
              <a:tblGrid>
                <a:gridCol w="2190875"/>
                <a:gridCol w="514350"/>
              </a:tblGrid>
              <a:tr h="298300">
                <a:tc>
                  <a:txBody>
                    <a:bodyPr/>
                    <a:lstStyle/>
                    <a:p>
                      <a:pPr indent="0" lvl="0" marL="0" rtl="0" algn="ctr">
                        <a:lnSpc>
                          <a:spcPct val="80000"/>
                        </a:lnSpc>
                        <a:spcBef>
                          <a:spcPts val="0"/>
                        </a:spcBef>
                        <a:spcAft>
                          <a:spcPts val="0"/>
                        </a:spcAft>
                        <a:buNone/>
                      </a:pPr>
                      <a:r>
                        <a:rPr lang="ja" sz="1000">
                          <a:solidFill>
                            <a:schemeClr val="dk1"/>
                          </a:solidFill>
                        </a:rPr>
                        <a:t>Contribution rate of PC1 [%]</a:t>
                      </a:r>
                      <a:endParaRPr sz="1000"/>
                    </a:p>
                  </a:txBody>
                  <a:tcPr marT="91425" marB="91425" marR="91425" marL="91425" anchor="ctr">
                    <a:lnL cap="flat" cmpd="sng" w="9525">
                      <a:solidFill>
                        <a:srgbClr val="9E9E9E">
                          <a:alpha val="0"/>
                        </a:srgbClr>
                      </a:solidFill>
                      <a:prstDash val="solid"/>
                      <a:round/>
                      <a:headEnd len="sm" w="sm" type="none"/>
                      <a:tailEnd len="sm" w="sm" type="none"/>
                    </a:lnL>
                  </a:tcPr>
                </a:tc>
                <a:tc>
                  <a:txBody>
                    <a:bodyPr/>
                    <a:lstStyle/>
                    <a:p>
                      <a:pPr indent="0" lvl="0" marL="0" rtl="0" algn="ctr">
                        <a:lnSpc>
                          <a:spcPct val="80000"/>
                        </a:lnSpc>
                        <a:spcBef>
                          <a:spcPts val="0"/>
                        </a:spcBef>
                        <a:spcAft>
                          <a:spcPts val="0"/>
                        </a:spcAft>
                        <a:buNone/>
                      </a:pPr>
                      <a:r>
                        <a:rPr lang="ja" sz="1000"/>
                        <a:t>45.9</a:t>
                      </a:r>
                      <a:endParaRPr sz="1000"/>
                    </a:p>
                  </a:txBody>
                  <a:tcPr marT="91425" marB="91425" marR="91425" marL="91425" anchor="ctr">
                    <a:lnR cap="flat" cmpd="sng" w="9525">
                      <a:solidFill>
                        <a:srgbClr val="9E9E9E">
                          <a:alpha val="0"/>
                        </a:srgbClr>
                      </a:solidFill>
                      <a:prstDash val="solid"/>
                      <a:round/>
                      <a:headEnd len="sm" w="sm" type="none"/>
                      <a:tailEnd len="sm" w="sm" type="none"/>
                    </a:lnR>
                  </a:tcPr>
                </a:tc>
              </a:tr>
              <a:tr h="298300">
                <a:tc>
                  <a:txBody>
                    <a:bodyPr/>
                    <a:lstStyle/>
                    <a:p>
                      <a:pPr indent="0" lvl="0" marL="0" rtl="0" algn="ctr">
                        <a:lnSpc>
                          <a:spcPct val="80000"/>
                        </a:lnSpc>
                        <a:spcBef>
                          <a:spcPts val="0"/>
                        </a:spcBef>
                        <a:spcAft>
                          <a:spcPts val="0"/>
                        </a:spcAft>
                        <a:buNone/>
                      </a:pPr>
                      <a:r>
                        <a:rPr lang="ja" sz="1000"/>
                        <a:t>Contribution rate of PC2 [%]</a:t>
                      </a:r>
                      <a:endParaRPr sz="1000"/>
                    </a:p>
                  </a:txBody>
                  <a:tcPr marT="91425" marB="91425" marR="91425" marL="91425" anchor="ctr">
                    <a:lnL cap="flat" cmpd="sng" w="9525">
                      <a:solidFill>
                        <a:srgbClr val="9E9E9E">
                          <a:alpha val="0"/>
                        </a:srgbClr>
                      </a:solidFill>
                      <a:prstDash val="solid"/>
                      <a:round/>
                      <a:headEnd len="sm" w="sm" type="none"/>
                      <a:tailEnd len="sm" w="sm" type="none"/>
                    </a:lnL>
                  </a:tcPr>
                </a:tc>
                <a:tc>
                  <a:txBody>
                    <a:bodyPr/>
                    <a:lstStyle/>
                    <a:p>
                      <a:pPr indent="0" lvl="0" marL="0" rtl="0" algn="ctr">
                        <a:lnSpc>
                          <a:spcPct val="80000"/>
                        </a:lnSpc>
                        <a:spcBef>
                          <a:spcPts val="0"/>
                        </a:spcBef>
                        <a:spcAft>
                          <a:spcPts val="0"/>
                        </a:spcAft>
                        <a:buNone/>
                      </a:pPr>
                      <a:r>
                        <a:rPr lang="ja" sz="1000"/>
                        <a:t>22.1</a:t>
                      </a:r>
                      <a:endParaRPr sz="1000"/>
                    </a:p>
                  </a:txBody>
                  <a:tcPr marT="91425" marB="91425" marR="91425" marL="91425" anchor="ctr">
                    <a:lnR cap="flat" cmpd="sng" w="9525">
                      <a:solidFill>
                        <a:srgbClr val="9E9E9E">
                          <a:alpha val="0"/>
                        </a:srgbClr>
                      </a:solidFill>
                      <a:prstDash val="solid"/>
                      <a:round/>
                      <a:headEnd len="sm" w="sm" type="none"/>
                      <a:tailEnd len="sm" w="sm" type="none"/>
                    </a:lnR>
                  </a:tcPr>
                </a:tc>
              </a:tr>
            </a:tbl>
          </a:graphicData>
        </a:graphic>
      </p:graphicFrame>
      <p:pic>
        <p:nvPicPr>
          <p:cNvPr id="183" name="Google Shape;183;p23"/>
          <p:cNvPicPr preferRelativeResize="0"/>
          <p:nvPr/>
        </p:nvPicPr>
        <p:blipFill>
          <a:blip r:embed="rId4">
            <a:alphaModFix/>
          </a:blip>
          <a:stretch>
            <a:fillRect/>
          </a:stretch>
        </p:blipFill>
        <p:spPr>
          <a:xfrm>
            <a:off x="311700" y="1402634"/>
            <a:ext cx="4381526" cy="1643072"/>
          </a:xfrm>
          <a:prstGeom prst="rect">
            <a:avLst/>
          </a:prstGeom>
          <a:noFill/>
          <a:ln>
            <a:noFill/>
          </a:ln>
        </p:spPr>
      </p:pic>
      <p:cxnSp>
        <p:nvCxnSpPr>
          <p:cNvPr id="184" name="Google Shape;184;p23"/>
          <p:cNvCxnSpPr/>
          <p:nvPr/>
        </p:nvCxnSpPr>
        <p:spPr>
          <a:xfrm>
            <a:off x="2243345" y="2242770"/>
            <a:ext cx="3600" cy="384000"/>
          </a:xfrm>
          <a:prstGeom prst="straightConnector1">
            <a:avLst/>
          </a:prstGeom>
          <a:noFill/>
          <a:ln cap="flat" cmpd="sng" w="9525">
            <a:solidFill>
              <a:schemeClr val="dk2"/>
            </a:solidFill>
            <a:prstDash val="solid"/>
            <a:round/>
            <a:headEnd len="med" w="med" type="none"/>
            <a:tailEnd len="med" w="med" type="triangle"/>
          </a:ln>
        </p:spPr>
      </p:cxnSp>
      <p:sp>
        <p:nvSpPr>
          <p:cNvPr id="185" name="Google Shape;185;p23"/>
          <p:cNvSpPr txBox="1"/>
          <p:nvPr/>
        </p:nvSpPr>
        <p:spPr>
          <a:xfrm>
            <a:off x="1346948" y="2015070"/>
            <a:ext cx="1796400" cy="2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a:solidFill>
                  <a:schemeClr val="dk2"/>
                </a:solidFill>
              </a:rPr>
              <a:t>minimum point</a:t>
            </a:r>
            <a:endParaRPr b="1">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4"/>
          <p:cNvSpPr txBox="1"/>
          <p:nvPr>
            <p:ph idx="1" type="subTitle"/>
          </p:nvPr>
        </p:nvSpPr>
        <p:spPr>
          <a:xfrm>
            <a:off x="311700" y="0"/>
            <a:ext cx="8520600" cy="6249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lang="ja"/>
              <a:t>Abnormal sea conditions</a:t>
            </a:r>
            <a:endParaRPr/>
          </a:p>
        </p:txBody>
      </p:sp>
      <p:cxnSp>
        <p:nvCxnSpPr>
          <p:cNvPr id="191" name="Google Shape;191;p24"/>
          <p:cNvCxnSpPr/>
          <p:nvPr/>
        </p:nvCxnSpPr>
        <p:spPr>
          <a:xfrm>
            <a:off x="311700" y="624900"/>
            <a:ext cx="8520600" cy="0"/>
          </a:xfrm>
          <a:prstGeom prst="straightConnector1">
            <a:avLst/>
          </a:prstGeom>
          <a:noFill/>
          <a:ln cap="flat" cmpd="sng" w="9525">
            <a:solidFill>
              <a:schemeClr val="dk2"/>
            </a:solidFill>
            <a:prstDash val="solid"/>
            <a:round/>
            <a:headEnd len="med" w="med" type="none"/>
            <a:tailEnd len="med" w="med" type="none"/>
          </a:ln>
        </p:spPr>
      </p:cxnSp>
      <p:sp>
        <p:nvSpPr>
          <p:cNvPr id="192" name="Google Shape;192;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pic>
        <p:nvPicPr>
          <p:cNvPr id="193" name="Google Shape;193;p24"/>
          <p:cNvPicPr preferRelativeResize="0"/>
          <p:nvPr/>
        </p:nvPicPr>
        <p:blipFill rotWithShape="1">
          <a:blip r:embed="rId3">
            <a:alphaModFix/>
          </a:blip>
          <a:srcRect b="0" l="5525" r="8814" t="0"/>
          <a:stretch/>
        </p:blipFill>
        <p:spPr>
          <a:xfrm>
            <a:off x="330103" y="2671598"/>
            <a:ext cx="4183777" cy="2441943"/>
          </a:xfrm>
          <a:prstGeom prst="rect">
            <a:avLst/>
          </a:prstGeom>
          <a:noFill/>
          <a:ln>
            <a:noFill/>
          </a:ln>
        </p:spPr>
      </p:pic>
      <p:sp>
        <p:nvSpPr>
          <p:cNvPr id="194" name="Google Shape;194;p24"/>
          <p:cNvSpPr txBox="1"/>
          <p:nvPr/>
        </p:nvSpPr>
        <p:spPr>
          <a:xfrm>
            <a:off x="2767754" y="2664786"/>
            <a:ext cx="333600" cy="23886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195" name="Google Shape;195;p24"/>
          <p:cNvPicPr preferRelativeResize="0"/>
          <p:nvPr/>
        </p:nvPicPr>
        <p:blipFill rotWithShape="1">
          <a:blip r:embed="rId4">
            <a:alphaModFix/>
          </a:blip>
          <a:srcRect b="0" l="6090" r="8249" t="0"/>
          <a:stretch/>
        </p:blipFill>
        <p:spPr>
          <a:xfrm>
            <a:off x="4624877" y="2664793"/>
            <a:ext cx="4183777" cy="2441951"/>
          </a:xfrm>
          <a:prstGeom prst="rect">
            <a:avLst/>
          </a:prstGeom>
          <a:noFill/>
          <a:ln>
            <a:noFill/>
          </a:ln>
        </p:spPr>
      </p:pic>
      <p:sp>
        <p:nvSpPr>
          <p:cNvPr id="196" name="Google Shape;196;p24"/>
          <p:cNvSpPr txBox="1"/>
          <p:nvPr/>
        </p:nvSpPr>
        <p:spPr>
          <a:xfrm>
            <a:off x="311700" y="624900"/>
            <a:ext cx="8520600" cy="19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ja" sz="1800" u="sng">
                <a:solidFill>
                  <a:schemeClr val="dk2"/>
                </a:solidFill>
              </a:rPr>
              <a:t>Identifying abnormal sea conditions</a:t>
            </a:r>
            <a:endParaRPr b="1" sz="1800" u="sng">
              <a:solidFill>
                <a:schemeClr val="dk2"/>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rPr lang="ja" sz="1800">
                <a:solidFill>
                  <a:schemeClr val="dk2"/>
                </a:solidFill>
              </a:rPr>
              <a:t>The wave and wind data within cluster 7 </a:t>
            </a:r>
            <a:endParaRPr sz="1800">
              <a:solidFill>
                <a:schemeClr val="dk2"/>
              </a:solidFill>
            </a:endParaRPr>
          </a:p>
          <a:p>
            <a:pPr indent="0" lvl="0" marL="0" rtl="0" algn="l">
              <a:spcBef>
                <a:spcPts val="0"/>
              </a:spcBef>
              <a:spcAft>
                <a:spcPts val="0"/>
              </a:spcAft>
              <a:buNone/>
            </a:pPr>
            <a:r>
              <a:rPr lang="ja" sz="1800">
                <a:solidFill>
                  <a:schemeClr val="dk2"/>
                </a:solidFill>
              </a:rPr>
              <a:t>has a large variance and many outliers.</a:t>
            </a:r>
            <a:endParaRPr b="1" sz="1800" u="sng">
              <a:solidFill>
                <a:schemeClr val="dk2"/>
              </a:solidFill>
            </a:endParaRPr>
          </a:p>
          <a:p>
            <a:pPr indent="0" lvl="0" marL="0" rtl="0" algn="l">
              <a:spcBef>
                <a:spcPts val="0"/>
              </a:spcBef>
              <a:spcAft>
                <a:spcPts val="0"/>
              </a:spcAft>
              <a:buNone/>
            </a:pPr>
            <a:r>
              <a:rPr b="1" lang="ja" sz="1800">
                <a:solidFill>
                  <a:schemeClr val="dk2"/>
                </a:solidFill>
              </a:rPr>
              <a:t>➥ </a:t>
            </a:r>
            <a:r>
              <a:rPr b="1" lang="ja" sz="1800" u="sng">
                <a:solidFill>
                  <a:schemeClr val="dk2"/>
                </a:solidFill>
              </a:rPr>
              <a:t>Cluster 7 is considered to be </a:t>
            </a:r>
            <a:br>
              <a:rPr b="1" lang="ja" sz="1800" u="sng">
                <a:solidFill>
                  <a:schemeClr val="dk2"/>
                </a:solidFill>
              </a:rPr>
            </a:br>
            <a:r>
              <a:rPr b="1" lang="ja" sz="1800" u="sng">
                <a:solidFill>
                  <a:schemeClr val="dk2"/>
                </a:solidFill>
              </a:rPr>
              <a:t>			abnormal sea condition</a:t>
            </a:r>
            <a:endParaRPr b="1" sz="1800" u="sng">
              <a:solidFill>
                <a:schemeClr val="dk2"/>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b="1">
              <a:solidFill>
                <a:schemeClr val="dk2"/>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t/>
            </a:r>
            <a:endParaRPr b="1" sz="1800" u="sng">
              <a:solidFill>
                <a:schemeClr val="dk2"/>
              </a:solidFill>
            </a:endParaRPr>
          </a:p>
        </p:txBody>
      </p:sp>
      <p:pic>
        <p:nvPicPr>
          <p:cNvPr id="197" name="Google Shape;197;p24"/>
          <p:cNvPicPr preferRelativeResize="0"/>
          <p:nvPr/>
        </p:nvPicPr>
        <p:blipFill rotWithShape="1">
          <a:blip r:embed="rId5">
            <a:alphaModFix/>
          </a:blip>
          <a:srcRect b="0" l="0" r="8037" t="5624"/>
          <a:stretch/>
        </p:blipFill>
        <p:spPr>
          <a:xfrm>
            <a:off x="4692295" y="760700"/>
            <a:ext cx="3858529" cy="1980001"/>
          </a:xfrm>
          <a:prstGeom prst="rect">
            <a:avLst/>
          </a:prstGeom>
          <a:noFill/>
          <a:ln>
            <a:noFill/>
          </a:ln>
        </p:spPr>
      </p:pic>
      <p:sp>
        <p:nvSpPr>
          <p:cNvPr id="198" name="Google Shape;198;p24"/>
          <p:cNvSpPr txBox="1"/>
          <p:nvPr/>
        </p:nvSpPr>
        <p:spPr>
          <a:xfrm>
            <a:off x="7038817" y="1068639"/>
            <a:ext cx="1327200" cy="2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ja" sz="1600">
                <a:solidFill>
                  <a:schemeClr val="dk2"/>
                </a:solidFill>
              </a:rPr>
              <a:t>Cluster 7</a:t>
            </a:r>
            <a:endParaRPr sz="1600">
              <a:solidFill>
                <a:schemeClr val="dk2"/>
              </a:solidFill>
            </a:endParaRPr>
          </a:p>
        </p:txBody>
      </p:sp>
      <p:cxnSp>
        <p:nvCxnSpPr>
          <p:cNvPr id="199" name="Google Shape;199;p24"/>
          <p:cNvCxnSpPr/>
          <p:nvPr/>
        </p:nvCxnSpPr>
        <p:spPr>
          <a:xfrm>
            <a:off x="7217380" y="1347725"/>
            <a:ext cx="4800" cy="817200"/>
          </a:xfrm>
          <a:prstGeom prst="straightConnector1">
            <a:avLst/>
          </a:prstGeom>
          <a:noFill/>
          <a:ln cap="flat" cmpd="sng" w="19050">
            <a:solidFill>
              <a:schemeClr val="dk2"/>
            </a:solidFill>
            <a:prstDash val="solid"/>
            <a:round/>
            <a:headEnd len="med" w="med" type="none"/>
            <a:tailEnd len="med" w="med" type="triangle"/>
          </a:ln>
        </p:spPr>
      </p:cxnSp>
      <p:sp>
        <p:nvSpPr>
          <p:cNvPr id="200" name="Google Shape;200;p24"/>
          <p:cNvSpPr txBox="1"/>
          <p:nvPr/>
        </p:nvSpPr>
        <p:spPr>
          <a:xfrm>
            <a:off x="7036775" y="2676599"/>
            <a:ext cx="333600" cy="23886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5"/>
          <p:cNvSpPr txBox="1"/>
          <p:nvPr>
            <p:ph idx="1" type="subTitle"/>
          </p:nvPr>
        </p:nvSpPr>
        <p:spPr>
          <a:xfrm>
            <a:off x="311700" y="0"/>
            <a:ext cx="8520600" cy="6249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lang="ja"/>
              <a:t>Application to hazard maps</a:t>
            </a:r>
            <a:endParaRPr/>
          </a:p>
        </p:txBody>
      </p:sp>
      <p:cxnSp>
        <p:nvCxnSpPr>
          <p:cNvPr id="206" name="Google Shape;206;p25"/>
          <p:cNvCxnSpPr/>
          <p:nvPr/>
        </p:nvCxnSpPr>
        <p:spPr>
          <a:xfrm>
            <a:off x="311700" y="624900"/>
            <a:ext cx="8520600" cy="0"/>
          </a:xfrm>
          <a:prstGeom prst="straightConnector1">
            <a:avLst/>
          </a:prstGeom>
          <a:noFill/>
          <a:ln cap="flat" cmpd="sng" w="9525">
            <a:solidFill>
              <a:schemeClr val="dk2"/>
            </a:solidFill>
            <a:prstDash val="solid"/>
            <a:round/>
            <a:headEnd len="med" w="med" type="none"/>
            <a:tailEnd len="med" w="med" type="none"/>
          </a:ln>
        </p:spPr>
      </p:cxnSp>
      <p:sp>
        <p:nvSpPr>
          <p:cNvPr id="207" name="Google Shape;20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208" name="Google Shape;208;p25"/>
          <p:cNvSpPr txBox="1"/>
          <p:nvPr/>
        </p:nvSpPr>
        <p:spPr>
          <a:xfrm>
            <a:off x="311700" y="624900"/>
            <a:ext cx="8520600" cy="40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ja" sz="1800" u="sng">
                <a:solidFill>
                  <a:schemeClr val="dk2"/>
                </a:solidFill>
              </a:rPr>
              <a:t>Check the accident case in 2024</a:t>
            </a:r>
            <a:endParaRPr sz="1600">
              <a:solidFill>
                <a:schemeClr val="dk2"/>
              </a:solidFill>
            </a:endParaRPr>
          </a:p>
          <a:p>
            <a:pPr indent="0" lvl="0" marL="0" rtl="0" algn="l">
              <a:spcBef>
                <a:spcPts val="0"/>
              </a:spcBef>
              <a:spcAft>
                <a:spcPts val="0"/>
              </a:spcAft>
              <a:buNone/>
            </a:pPr>
            <a:r>
              <a:rPr lang="ja" sz="1600">
                <a:solidFill>
                  <a:schemeClr val="dk2"/>
                </a:solidFill>
              </a:rPr>
              <a:t>Regarding the surrounding sea conditions on the accident occurred day, similar sea conditions were calculated based on clustering over the past nine years, and the likelihood of an accident occurring for each cluster was plotted.</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t/>
            </a:r>
            <a:endParaRPr b="1" sz="1600">
              <a:solidFill>
                <a:schemeClr val="dk2"/>
              </a:solidFill>
            </a:endParaRPr>
          </a:p>
          <a:p>
            <a:pPr indent="0" lvl="0" marL="0" rtl="0" algn="l">
              <a:spcBef>
                <a:spcPts val="0"/>
              </a:spcBef>
              <a:spcAft>
                <a:spcPts val="0"/>
              </a:spcAft>
              <a:buNone/>
            </a:pPr>
            <a:r>
              <a:t/>
            </a:r>
            <a:endParaRPr b="1" sz="1600" u="sng">
              <a:solidFill>
                <a:schemeClr val="dk2"/>
              </a:solidFill>
            </a:endParaRPr>
          </a:p>
          <a:p>
            <a:pPr indent="0" lvl="0" marL="0" rtl="0" algn="l">
              <a:spcBef>
                <a:spcPts val="0"/>
              </a:spcBef>
              <a:spcAft>
                <a:spcPts val="0"/>
              </a:spcAft>
              <a:buNone/>
            </a:pPr>
            <a:r>
              <a:t/>
            </a:r>
            <a:endParaRPr b="1" sz="1600" u="sng">
              <a:solidFill>
                <a:schemeClr val="dk2"/>
              </a:solidFill>
            </a:endParaRPr>
          </a:p>
          <a:p>
            <a:pPr indent="0" lvl="0" marL="0" rtl="0" algn="l">
              <a:spcBef>
                <a:spcPts val="0"/>
              </a:spcBef>
              <a:spcAft>
                <a:spcPts val="0"/>
              </a:spcAft>
              <a:buNone/>
            </a:pPr>
            <a:r>
              <a:t/>
            </a:r>
            <a:endParaRPr b="1" sz="1600" u="sng">
              <a:solidFill>
                <a:schemeClr val="dk2"/>
              </a:solidFill>
            </a:endParaRPr>
          </a:p>
          <a:p>
            <a:pPr indent="0" lvl="0" marL="0" rtl="0" algn="l">
              <a:spcBef>
                <a:spcPts val="0"/>
              </a:spcBef>
              <a:spcAft>
                <a:spcPts val="0"/>
              </a:spcAft>
              <a:buNone/>
            </a:pPr>
            <a:r>
              <a:t/>
            </a:r>
            <a:endParaRPr b="1" sz="1600" u="sng">
              <a:solidFill>
                <a:schemeClr val="dk2"/>
              </a:solidFill>
            </a:endParaRPr>
          </a:p>
          <a:p>
            <a:pPr indent="0" lvl="0" marL="0" rtl="0" algn="l">
              <a:spcBef>
                <a:spcPts val="0"/>
              </a:spcBef>
              <a:spcAft>
                <a:spcPts val="0"/>
              </a:spcAft>
              <a:buNone/>
            </a:pPr>
            <a:r>
              <a:t/>
            </a:r>
            <a:endParaRPr b="1" sz="1600" u="sng">
              <a:solidFill>
                <a:schemeClr val="dk2"/>
              </a:solidFill>
            </a:endParaRPr>
          </a:p>
          <a:p>
            <a:pPr indent="0" lvl="0" marL="0" rtl="0" algn="l">
              <a:spcBef>
                <a:spcPts val="0"/>
              </a:spcBef>
              <a:spcAft>
                <a:spcPts val="0"/>
              </a:spcAft>
              <a:buNone/>
            </a:pPr>
            <a:r>
              <a:t/>
            </a:r>
            <a:endParaRPr b="1" sz="1600" u="sng">
              <a:solidFill>
                <a:schemeClr val="dk2"/>
              </a:solidFill>
            </a:endParaRPr>
          </a:p>
          <a:p>
            <a:pPr indent="0" lvl="0" marL="0" rtl="0" algn="l">
              <a:spcBef>
                <a:spcPts val="0"/>
              </a:spcBef>
              <a:spcAft>
                <a:spcPts val="0"/>
              </a:spcAft>
              <a:buNone/>
            </a:pPr>
            <a:r>
              <a:t/>
            </a:r>
            <a:endParaRPr b="1" sz="1600" u="sng">
              <a:solidFill>
                <a:schemeClr val="dk2"/>
              </a:solidFill>
            </a:endParaRPr>
          </a:p>
        </p:txBody>
      </p:sp>
      <p:pic>
        <p:nvPicPr>
          <p:cNvPr id="209" name="Google Shape;209;p25"/>
          <p:cNvPicPr preferRelativeResize="0"/>
          <p:nvPr/>
        </p:nvPicPr>
        <p:blipFill>
          <a:blip r:embed="rId3">
            <a:alphaModFix/>
          </a:blip>
          <a:stretch>
            <a:fillRect/>
          </a:stretch>
        </p:blipFill>
        <p:spPr>
          <a:xfrm>
            <a:off x="4648202" y="1910675"/>
            <a:ext cx="4030350" cy="3146150"/>
          </a:xfrm>
          <a:prstGeom prst="rect">
            <a:avLst/>
          </a:prstGeom>
          <a:noFill/>
          <a:ln>
            <a:noFill/>
          </a:ln>
        </p:spPr>
      </p:pic>
      <p:pic>
        <p:nvPicPr>
          <p:cNvPr id="210" name="Google Shape;210;p25"/>
          <p:cNvPicPr preferRelativeResize="0"/>
          <p:nvPr/>
        </p:nvPicPr>
        <p:blipFill>
          <a:blip r:embed="rId4">
            <a:alphaModFix/>
          </a:blip>
          <a:stretch>
            <a:fillRect/>
          </a:stretch>
        </p:blipFill>
        <p:spPr>
          <a:xfrm>
            <a:off x="465452" y="1910680"/>
            <a:ext cx="4030350" cy="314614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6"/>
          <p:cNvSpPr txBox="1"/>
          <p:nvPr>
            <p:ph idx="1" type="subTitle"/>
          </p:nvPr>
        </p:nvSpPr>
        <p:spPr>
          <a:xfrm>
            <a:off x="311700" y="0"/>
            <a:ext cx="8520600" cy="6249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lang="ja"/>
              <a:t>Discussion</a:t>
            </a:r>
            <a:endParaRPr/>
          </a:p>
        </p:txBody>
      </p:sp>
      <p:cxnSp>
        <p:nvCxnSpPr>
          <p:cNvPr id="216" name="Google Shape;216;p26"/>
          <p:cNvCxnSpPr/>
          <p:nvPr/>
        </p:nvCxnSpPr>
        <p:spPr>
          <a:xfrm>
            <a:off x="311700" y="624900"/>
            <a:ext cx="8520600" cy="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218" name="Google Shape;218;p26"/>
          <p:cNvSpPr txBox="1"/>
          <p:nvPr/>
        </p:nvSpPr>
        <p:spPr>
          <a:xfrm>
            <a:off x="311700" y="624900"/>
            <a:ext cx="8520600" cy="40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1600">
                <a:solidFill>
                  <a:schemeClr val="dk2"/>
                </a:solidFill>
              </a:rPr>
              <a:t>We estimated the likelihood of accidents occurring for each sea state by clustering similar sea states. But, this probability estimated this time is thought to hold true as follows.</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rPr lang="ja" sz="1600">
                <a:solidFill>
                  <a:schemeClr val="dk2"/>
                </a:solidFill>
              </a:rPr>
              <a:t>From the perspective of </a:t>
            </a:r>
            <a:r>
              <a:rPr b="1" lang="ja" sz="1600" u="sng">
                <a:solidFill>
                  <a:schemeClr val="dk2"/>
                </a:solidFill>
              </a:rPr>
              <a:t>maritime rescue</a:t>
            </a:r>
            <a:r>
              <a:rPr lang="ja" sz="1600">
                <a:solidFill>
                  <a:schemeClr val="dk2"/>
                </a:solidFill>
              </a:rPr>
              <a:t>, visualizing </a:t>
            </a:r>
            <a:r>
              <a:rPr lang="ja" sz="1600">
                <a:solidFill>
                  <a:srgbClr val="FF0000"/>
                </a:solidFill>
              </a:rPr>
              <a:t>the likelihood of an accident occurring</a:t>
            </a:r>
            <a:r>
              <a:rPr lang="ja" sz="1600">
                <a:solidFill>
                  <a:schemeClr val="dk2"/>
                </a:solidFill>
              </a:rPr>
              <a:t> is useful. On the other hand, when considering </a:t>
            </a:r>
            <a:r>
              <a:rPr b="1" lang="ja" sz="1600" u="sng">
                <a:solidFill>
                  <a:schemeClr val="dk2"/>
                </a:solidFill>
              </a:rPr>
              <a:t>ship operations</a:t>
            </a:r>
            <a:r>
              <a:rPr lang="ja" sz="1600">
                <a:solidFill>
                  <a:schemeClr val="dk2"/>
                </a:solidFill>
              </a:rPr>
              <a:t>, knowing </a:t>
            </a:r>
            <a:r>
              <a:rPr lang="ja" sz="1600">
                <a:solidFill>
                  <a:srgbClr val="38761D"/>
                </a:solidFill>
              </a:rPr>
              <a:t>the likelihood of an accident occurring when a ship encounters certain sea conditions</a:t>
            </a:r>
            <a:r>
              <a:rPr lang="ja" sz="1600">
                <a:solidFill>
                  <a:schemeClr val="dk2"/>
                </a:solidFill>
              </a:rPr>
              <a:t> is useful.</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rPr lang="ja" sz="1600">
                <a:solidFill>
                  <a:schemeClr val="dk2"/>
                </a:solidFill>
              </a:rPr>
              <a:t>One future challenge is to use AIS data, etc. to determine </a:t>
            </a:r>
            <a:r>
              <a:rPr lang="ja" sz="1600">
                <a:solidFill>
                  <a:srgbClr val="1155CC"/>
                </a:solidFill>
              </a:rPr>
              <a:t>the probability of a ship's presence</a:t>
            </a:r>
            <a:r>
              <a:rPr lang="ja" sz="1600">
                <a:solidFill>
                  <a:schemeClr val="dk2"/>
                </a:solidFill>
              </a:rPr>
              <a:t> at a certain time and location, and create hazard maps that are useful to ships.</a:t>
            </a:r>
            <a:endParaRPr b="1" sz="1600" u="sng">
              <a:solidFill>
                <a:schemeClr val="dk2"/>
              </a:solidFill>
            </a:endParaRPr>
          </a:p>
        </p:txBody>
      </p:sp>
      <p:pic>
        <p:nvPicPr>
          <p:cNvPr id="219" name="Google Shape;219;p26"/>
          <p:cNvPicPr preferRelativeResize="0"/>
          <p:nvPr/>
        </p:nvPicPr>
        <p:blipFill rotWithShape="1">
          <a:blip r:embed="rId3">
            <a:alphaModFix/>
          </a:blip>
          <a:srcRect b="10072" l="0" r="0" t="17305"/>
          <a:stretch/>
        </p:blipFill>
        <p:spPr>
          <a:xfrm>
            <a:off x="1725700" y="1692000"/>
            <a:ext cx="5692599" cy="453850"/>
          </a:xfrm>
          <a:prstGeom prst="rect">
            <a:avLst/>
          </a:prstGeom>
          <a:noFill/>
          <a:ln cap="flat" cmpd="sng" w="9525">
            <a:solidFill>
              <a:schemeClr val="dk2"/>
            </a:solidFill>
            <a:prstDash val="solid"/>
            <a:round/>
            <a:headEnd len="sm" w="sm" type="none"/>
            <a:tailEnd len="sm" w="sm" type="none"/>
          </a:ln>
        </p:spPr>
      </p:pic>
      <p:pic>
        <p:nvPicPr>
          <p:cNvPr id="220" name="Google Shape;220;p26"/>
          <p:cNvPicPr preferRelativeResize="0"/>
          <p:nvPr/>
        </p:nvPicPr>
        <p:blipFill>
          <a:blip r:embed="rId4">
            <a:alphaModFix/>
          </a:blip>
          <a:stretch>
            <a:fillRect/>
          </a:stretch>
        </p:blipFill>
        <p:spPr>
          <a:xfrm>
            <a:off x="1725700" y="2224075"/>
            <a:ext cx="5692599" cy="753920"/>
          </a:xfrm>
          <a:prstGeom prst="rect">
            <a:avLst/>
          </a:prstGeom>
          <a:noFill/>
          <a:ln>
            <a:noFill/>
          </a:ln>
        </p:spPr>
      </p:pic>
      <p:sp>
        <p:nvSpPr>
          <p:cNvPr id="221" name="Google Shape;221;p26"/>
          <p:cNvSpPr txBox="1"/>
          <p:nvPr/>
        </p:nvSpPr>
        <p:spPr>
          <a:xfrm>
            <a:off x="1946900" y="1356300"/>
            <a:ext cx="1665300" cy="33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800">
                <a:solidFill>
                  <a:srgbClr val="FF0000"/>
                </a:solidFill>
              </a:rPr>
              <a:t>we estimated</a:t>
            </a:r>
            <a:endParaRPr b="1" sz="1800">
              <a:solidFill>
                <a:srgbClr val="FF0000"/>
              </a:solidFill>
            </a:endParaRPr>
          </a:p>
        </p:txBody>
      </p:sp>
      <p:sp>
        <p:nvSpPr>
          <p:cNvPr id="222" name="Google Shape;222;p26"/>
          <p:cNvSpPr/>
          <p:nvPr/>
        </p:nvSpPr>
        <p:spPr>
          <a:xfrm>
            <a:off x="2030550" y="1692025"/>
            <a:ext cx="1490700" cy="453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23" name="Google Shape;223;p26"/>
          <p:cNvCxnSpPr/>
          <p:nvPr/>
        </p:nvCxnSpPr>
        <p:spPr>
          <a:xfrm>
            <a:off x="3966475" y="2076410"/>
            <a:ext cx="1958400" cy="0"/>
          </a:xfrm>
          <a:prstGeom prst="straightConnector1">
            <a:avLst/>
          </a:prstGeom>
          <a:noFill/>
          <a:ln cap="flat" cmpd="sng" w="38100">
            <a:solidFill>
              <a:srgbClr val="38761D"/>
            </a:solidFill>
            <a:prstDash val="solid"/>
            <a:round/>
            <a:headEnd len="med" w="med" type="none"/>
            <a:tailEnd len="med" w="med" type="none"/>
          </a:ln>
        </p:spPr>
      </p:cxnSp>
      <p:cxnSp>
        <p:nvCxnSpPr>
          <p:cNvPr id="224" name="Google Shape;224;p26"/>
          <p:cNvCxnSpPr/>
          <p:nvPr/>
        </p:nvCxnSpPr>
        <p:spPr>
          <a:xfrm>
            <a:off x="6214776" y="2076410"/>
            <a:ext cx="939600" cy="3600"/>
          </a:xfrm>
          <a:prstGeom prst="straightConnector1">
            <a:avLst/>
          </a:prstGeom>
          <a:noFill/>
          <a:ln cap="flat" cmpd="sng" w="38100">
            <a:solidFill>
              <a:srgbClr val="1155CC"/>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ph idx="1" type="subTitle"/>
          </p:nvPr>
        </p:nvSpPr>
        <p:spPr>
          <a:xfrm>
            <a:off x="311700" y="0"/>
            <a:ext cx="8520600" cy="6249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lang="ja"/>
              <a:t>Reference</a:t>
            </a:r>
            <a:endParaRPr/>
          </a:p>
        </p:txBody>
      </p:sp>
      <p:cxnSp>
        <p:nvCxnSpPr>
          <p:cNvPr id="230" name="Google Shape;230;p27"/>
          <p:cNvCxnSpPr/>
          <p:nvPr/>
        </p:nvCxnSpPr>
        <p:spPr>
          <a:xfrm>
            <a:off x="311700" y="624900"/>
            <a:ext cx="8520600" cy="0"/>
          </a:xfrm>
          <a:prstGeom prst="straightConnector1">
            <a:avLst/>
          </a:prstGeom>
          <a:noFill/>
          <a:ln cap="flat" cmpd="sng" w="9525">
            <a:solidFill>
              <a:schemeClr val="dk2"/>
            </a:solidFill>
            <a:prstDash val="solid"/>
            <a:round/>
            <a:headEnd len="med" w="med" type="none"/>
            <a:tailEnd len="med" w="med" type="none"/>
          </a:ln>
        </p:spPr>
      </p:cxnSp>
      <p:sp>
        <p:nvSpPr>
          <p:cNvPr id="231" name="Google Shape;231;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232" name="Google Shape;232;p27"/>
          <p:cNvSpPr txBox="1"/>
          <p:nvPr/>
        </p:nvSpPr>
        <p:spPr>
          <a:xfrm>
            <a:off x="311700" y="624900"/>
            <a:ext cx="8520600" cy="4038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600">
                <a:solidFill>
                  <a:schemeClr val="dk2"/>
                </a:solidFill>
              </a:rPr>
              <a:t>[1]	nolativ - flickr</a:t>
            </a:r>
            <a:r>
              <a:rPr lang="ja" sz="1600">
                <a:solidFill>
                  <a:schemeClr val="dk1"/>
                </a:solidFill>
              </a:rPr>
              <a:t>,</a:t>
            </a:r>
            <a:r>
              <a:rPr lang="ja" sz="1600">
                <a:solidFill>
                  <a:schemeClr val="dk1"/>
                </a:solidFill>
                <a:uFill>
                  <a:noFill/>
                </a:uFill>
                <a:hlinkClick r:id="rId3">
                  <a:extLst>
                    <a:ext uri="{A12FA001-AC4F-418D-AE19-62706E023703}">
                      <ahyp:hlinkClr val="tx"/>
                    </a:ext>
                  </a:extLst>
                </a:hlinkClick>
              </a:rPr>
              <a:t> </a:t>
            </a:r>
            <a:r>
              <a:rPr lang="ja" sz="1600" u="sng">
                <a:solidFill>
                  <a:schemeClr val="hlink"/>
                </a:solidFill>
                <a:hlinkClick r:id="rId4"/>
              </a:rPr>
              <a:t>https://commons.wikimedia.org/w/index.php?curid=7337020</a:t>
            </a:r>
            <a:endParaRPr sz="2200">
              <a:solidFill>
                <a:schemeClr val="dk2"/>
              </a:solidFill>
            </a:endParaRPr>
          </a:p>
          <a:p>
            <a:pPr indent="0" lvl="0" marL="0" rtl="0" algn="l">
              <a:spcBef>
                <a:spcPts val="0"/>
              </a:spcBef>
              <a:spcAft>
                <a:spcPts val="0"/>
              </a:spcAft>
              <a:buNone/>
            </a:pPr>
            <a:r>
              <a:rPr lang="ja" sz="1600">
                <a:solidFill>
                  <a:schemeClr val="dk2"/>
                </a:solidFill>
              </a:rPr>
              <a:t>[2]	内閣府，”第2編 海上交通 第1章 海難等の動向”，交通安全白書．2022</a:t>
            </a:r>
            <a:endParaRPr sz="1600">
              <a:solidFill>
                <a:schemeClr val="dk2"/>
              </a:solidFill>
            </a:endParaRPr>
          </a:p>
          <a:p>
            <a:pPr indent="457200" lvl="0" marL="0" rtl="0" algn="l">
              <a:spcBef>
                <a:spcPts val="0"/>
              </a:spcBef>
              <a:spcAft>
                <a:spcPts val="0"/>
              </a:spcAft>
              <a:buNone/>
            </a:pPr>
            <a:r>
              <a:rPr lang="ja" sz="1600" u="sng">
                <a:solidFill>
                  <a:schemeClr val="hlink"/>
                </a:solidFill>
                <a:hlinkClick r:id="rId5"/>
              </a:rPr>
              <a:t>https://www8.cao.go.jp/koutu/taisaku/r04kou_haku/zenbun/genkyo/h2/h2s1.html</a:t>
            </a:r>
            <a:r>
              <a:rPr lang="ja" sz="1600">
                <a:solidFill>
                  <a:schemeClr val="dk2"/>
                </a:solidFill>
              </a:rPr>
              <a:t> </a:t>
            </a:r>
            <a:endParaRPr sz="1600">
              <a:solidFill>
                <a:schemeClr val="dk2"/>
              </a:solidFill>
            </a:endParaRPr>
          </a:p>
          <a:p>
            <a:pPr indent="0" lvl="0" marL="0" rtl="0" algn="l">
              <a:spcBef>
                <a:spcPts val="0"/>
              </a:spcBef>
              <a:spcAft>
                <a:spcPts val="0"/>
              </a:spcAft>
              <a:buNone/>
            </a:pPr>
            <a:r>
              <a:rPr lang="ja" sz="1600">
                <a:solidFill>
                  <a:schemeClr val="dk2"/>
                </a:solidFill>
              </a:rPr>
              <a:t>[3]	IMO, GISIS(Global Integrated Shipping Information System), Marine Casualties and</a:t>
            </a:r>
            <a:endParaRPr sz="1600">
              <a:solidFill>
                <a:schemeClr val="dk2"/>
              </a:solidFill>
            </a:endParaRPr>
          </a:p>
          <a:p>
            <a:pPr indent="457200" lvl="0" marL="0" rtl="0" algn="l">
              <a:spcBef>
                <a:spcPts val="0"/>
              </a:spcBef>
              <a:spcAft>
                <a:spcPts val="0"/>
              </a:spcAft>
              <a:buNone/>
            </a:pPr>
            <a:r>
              <a:rPr lang="ja" sz="1600">
                <a:solidFill>
                  <a:schemeClr val="dk2"/>
                </a:solidFill>
              </a:rPr>
              <a:t>Incidents, </a:t>
            </a:r>
            <a:r>
              <a:rPr lang="ja" sz="1600" u="sng">
                <a:solidFill>
                  <a:schemeClr val="hlink"/>
                </a:solidFill>
                <a:hlinkClick r:id="rId6"/>
              </a:rPr>
              <a:t>https://gisis.imo.org/Public/MCIR/Default.aspx</a:t>
            </a:r>
            <a:r>
              <a:rPr lang="ja" sz="1600">
                <a:solidFill>
                  <a:schemeClr val="dk2"/>
                </a:solidFill>
              </a:rPr>
              <a:t>, (Accessed on 13-JAN-2025)</a:t>
            </a:r>
            <a:endParaRPr sz="1600">
              <a:solidFill>
                <a:schemeClr val="dk2"/>
              </a:solidFill>
            </a:endParaRPr>
          </a:p>
          <a:p>
            <a:pPr indent="0" lvl="0" marL="0" rtl="0" algn="l">
              <a:spcBef>
                <a:spcPts val="0"/>
              </a:spcBef>
              <a:spcAft>
                <a:spcPts val="0"/>
              </a:spcAft>
              <a:buNone/>
            </a:pPr>
            <a:r>
              <a:rPr lang="ja" sz="1600">
                <a:solidFill>
                  <a:schemeClr val="dk2"/>
                </a:solidFill>
              </a:rPr>
              <a:t>[4]	Hersbach, H., Bell, B., Berrisford, P., Biavati, G., Horányi, A., Muñoz Sabater, J., </a:t>
            </a:r>
            <a:endParaRPr sz="1600">
              <a:solidFill>
                <a:schemeClr val="dk2"/>
              </a:solidFill>
            </a:endParaRPr>
          </a:p>
          <a:p>
            <a:pPr indent="457200" lvl="0" marL="0" rtl="0" algn="l">
              <a:spcBef>
                <a:spcPts val="0"/>
              </a:spcBef>
              <a:spcAft>
                <a:spcPts val="0"/>
              </a:spcAft>
              <a:buNone/>
            </a:pPr>
            <a:r>
              <a:rPr lang="ja" sz="1600">
                <a:solidFill>
                  <a:schemeClr val="dk2"/>
                </a:solidFill>
              </a:rPr>
              <a:t>Nicolas, J., Peubey, C., Radu, R., Rozum, I., Schepers, D., Simmons, A., Soci, C., Dee, </a:t>
            </a:r>
            <a:endParaRPr sz="1600">
              <a:solidFill>
                <a:schemeClr val="dk2"/>
              </a:solidFill>
            </a:endParaRPr>
          </a:p>
          <a:p>
            <a:pPr indent="0" lvl="0" marL="457200" rtl="0" algn="l">
              <a:spcBef>
                <a:spcPts val="0"/>
              </a:spcBef>
              <a:spcAft>
                <a:spcPts val="0"/>
              </a:spcAft>
              <a:buNone/>
            </a:pPr>
            <a:r>
              <a:rPr lang="ja" sz="1600">
                <a:solidFill>
                  <a:schemeClr val="dk2"/>
                </a:solidFill>
              </a:rPr>
              <a:t>D., Thépaut, J-N. (2023): ERA5 hourly data on single levels from 1940 to present. Copernicus Climate Change Service (C3S) Climate Data Store (CDS), DOI: 10.24381/cds.adbb2d47 (Accessed on 13-JAN-2025)</a:t>
            </a:r>
            <a:endParaRPr sz="16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idx="1" type="subTitle"/>
          </p:nvPr>
        </p:nvSpPr>
        <p:spPr>
          <a:xfrm>
            <a:off x="311700" y="0"/>
            <a:ext cx="8520600" cy="6249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lang="ja"/>
              <a:t>Background</a:t>
            </a:r>
            <a:endParaRPr/>
          </a:p>
        </p:txBody>
      </p:sp>
      <p:cxnSp>
        <p:nvCxnSpPr>
          <p:cNvPr id="61" name="Google Shape;61;p14"/>
          <p:cNvCxnSpPr/>
          <p:nvPr/>
        </p:nvCxnSpPr>
        <p:spPr>
          <a:xfrm>
            <a:off x="311700" y="624900"/>
            <a:ext cx="8520600" cy="0"/>
          </a:xfrm>
          <a:prstGeom prst="straightConnector1">
            <a:avLst/>
          </a:prstGeom>
          <a:noFill/>
          <a:ln cap="flat" cmpd="sng" w="9525">
            <a:solidFill>
              <a:schemeClr val="dk2"/>
            </a:solidFill>
            <a:prstDash val="solid"/>
            <a:round/>
            <a:headEnd len="med" w="med" type="none"/>
            <a:tailEnd len="med" w="med" type="none"/>
          </a:ln>
        </p:spPr>
      </p:cxnSp>
      <p:sp>
        <p:nvSpPr>
          <p:cNvPr id="62" name="Google Shape;62;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63" name="Google Shape;63;p14"/>
          <p:cNvSpPr txBox="1"/>
          <p:nvPr/>
        </p:nvSpPr>
        <p:spPr>
          <a:xfrm>
            <a:off x="1022175" y="1750750"/>
            <a:ext cx="6263400" cy="4617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64" name="Google Shape;64;p14"/>
          <p:cNvSpPr txBox="1"/>
          <p:nvPr/>
        </p:nvSpPr>
        <p:spPr>
          <a:xfrm>
            <a:off x="586900" y="797675"/>
            <a:ext cx="74733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ja" sz="1800">
                <a:solidFill>
                  <a:schemeClr val="dk2"/>
                </a:solidFill>
              </a:rPr>
              <a:t>A large number of maritime accidents occur at sea each year, many of which are related to weather and sea conditions</a:t>
            </a:r>
            <a:endParaRPr sz="1800">
              <a:solidFill>
                <a:schemeClr val="dk2"/>
              </a:solidFill>
            </a:endParaRPr>
          </a:p>
        </p:txBody>
      </p:sp>
      <p:pic>
        <p:nvPicPr>
          <p:cNvPr id="65" name="Google Shape;65;p14"/>
          <p:cNvPicPr preferRelativeResize="0"/>
          <p:nvPr/>
        </p:nvPicPr>
        <p:blipFill>
          <a:blip r:embed="rId3">
            <a:alphaModFix/>
          </a:blip>
          <a:stretch>
            <a:fillRect/>
          </a:stretch>
        </p:blipFill>
        <p:spPr>
          <a:xfrm>
            <a:off x="4229575" y="1577975"/>
            <a:ext cx="4508025" cy="3083101"/>
          </a:xfrm>
          <a:prstGeom prst="rect">
            <a:avLst/>
          </a:prstGeom>
          <a:noFill/>
          <a:ln>
            <a:noFill/>
          </a:ln>
        </p:spPr>
      </p:pic>
      <p:pic>
        <p:nvPicPr>
          <p:cNvPr id="66" name="Google Shape;66;p14"/>
          <p:cNvPicPr preferRelativeResize="0"/>
          <p:nvPr/>
        </p:nvPicPr>
        <p:blipFill>
          <a:blip r:embed="rId4">
            <a:alphaModFix/>
          </a:blip>
          <a:stretch>
            <a:fillRect/>
          </a:stretch>
        </p:blipFill>
        <p:spPr>
          <a:xfrm>
            <a:off x="586900" y="1806400"/>
            <a:ext cx="3501665" cy="2626249"/>
          </a:xfrm>
          <a:prstGeom prst="rect">
            <a:avLst/>
          </a:prstGeom>
          <a:noFill/>
          <a:ln>
            <a:noFill/>
          </a:ln>
        </p:spPr>
      </p:pic>
      <p:sp>
        <p:nvSpPr>
          <p:cNvPr id="67" name="Google Shape;67;p14"/>
          <p:cNvSpPr txBox="1"/>
          <p:nvPr/>
        </p:nvSpPr>
        <p:spPr>
          <a:xfrm>
            <a:off x="1483600" y="4497850"/>
            <a:ext cx="246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a:solidFill>
                  <a:schemeClr val="dk2"/>
                </a:solidFill>
              </a:rPr>
              <a:t>Maritime accident[1]</a:t>
            </a:r>
            <a:r>
              <a:rPr lang="ja" sz="1800">
                <a:solidFill>
                  <a:schemeClr val="dk2"/>
                </a:solidFill>
              </a:rPr>
              <a:t> </a:t>
            </a:r>
            <a:endParaRPr sz="1800">
              <a:solidFill>
                <a:schemeClr val="dk2"/>
              </a:solidFill>
            </a:endParaRPr>
          </a:p>
        </p:txBody>
      </p:sp>
      <p:sp>
        <p:nvSpPr>
          <p:cNvPr id="68" name="Google Shape;68;p14"/>
          <p:cNvSpPr txBox="1"/>
          <p:nvPr/>
        </p:nvSpPr>
        <p:spPr>
          <a:xfrm>
            <a:off x="4977500" y="4629175"/>
            <a:ext cx="340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a:solidFill>
                  <a:schemeClr val="dk2"/>
                </a:solidFill>
              </a:rPr>
              <a:t>Number of maritime accidents around Japan[2]</a:t>
            </a:r>
            <a:r>
              <a:rPr lang="ja" sz="1800">
                <a:solidFill>
                  <a:schemeClr val="dk2"/>
                </a:solidFill>
              </a:rPr>
              <a:t> </a:t>
            </a:r>
            <a:endParaRPr sz="18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idx="1" type="subTitle"/>
          </p:nvPr>
        </p:nvSpPr>
        <p:spPr>
          <a:xfrm>
            <a:off x="311700" y="0"/>
            <a:ext cx="8520600" cy="6249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lang="ja"/>
              <a:t>Purpose</a:t>
            </a:r>
            <a:endParaRPr/>
          </a:p>
        </p:txBody>
      </p:sp>
      <p:cxnSp>
        <p:nvCxnSpPr>
          <p:cNvPr id="74" name="Google Shape;74;p15"/>
          <p:cNvCxnSpPr/>
          <p:nvPr/>
        </p:nvCxnSpPr>
        <p:spPr>
          <a:xfrm>
            <a:off x="311700" y="624900"/>
            <a:ext cx="8520600" cy="0"/>
          </a:xfrm>
          <a:prstGeom prst="straightConnector1">
            <a:avLst/>
          </a:prstGeom>
          <a:noFill/>
          <a:ln cap="flat" cmpd="sng" w="9525">
            <a:solidFill>
              <a:schemeClr val="dk2"/>
            </a:solidFill>
            <a:prstDash val="solid"/>
            <a:round/>
            <a:headEnd len="med" w="med" type="none"/>
            <a:tailEnd len="med" w="med" type="none"/>
          </a:ln>
        </p:spPr>
      </p:cxnSp>
      <p:sp>
        <p:nvSpPr>
          <p:cNvPr id="75" name="Google Shape;7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76" name="Google Shape;76;p15"/>
          <p:cNvSpPr txBox="1"/>
          <p:nvPr/>
        </p:nvSpPr>
        <p:spPr>
          <a:xfrm>
            <a:off x="1022175" y="1750750"/>
            <a:ext cx="6263400" cy="4617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77" name="Google Shape;77;p15"/>
          <p:cNvSpPr/>
          <p:nvPr/>
        </p:nvSpPr>
        <p:spPr>
          <a:xfrm>
            <a:off x="257650" y="862875"/>
            <a:ext cx="8065500" cy="152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sz="1800" u="sng">
                <a:solidFill>
                  <a:schemeClr val="dk2"/>
                </a:solidFill>
              </a:rPr>
              <a:t>Challenges</a:t>
            </a:r>
            <a:endParaRPr sz="1800" u="sng">
              <a:solidFill>
                <a:schemeClr val="dk2"/>
              </a:solidFill>
            </a:endParaRPr>
          </a:p>
          <a:p>
            <a:pPr indent="0" lvl="0" marL="0" rtl="0" algn="l">
              <a:spcBef>
                <a:spcPts val="0"/>
              </a:spcBef>
              <a:spcAft>
                <a:spcPts val="0"/>
              </a:spcAft>
              <a:buClr>
                <a:schemeClr val="dk1"/>
              </a:buClr>
              <a:buSzPts val="1100"/>
              <a:buFont typeface="Arial"/>
              <a:buNone/>
            </a:pPr>
            <a:r>
              <a:rPr lang="ja" sz="1800">
                <a:solidFill>
                  <a:schemeClr val="dk2"/>
                </a:solidFill>
              </a:rPr>
              <a:t>・Quantitative prediction of accident risk remains inadequate.</a:t>
            </a:r>
            <a:endParaRPr sz="1800">
              <a:solidFill>
                <a:schemeClr val="dk2"/>
              </a:solidFill>
            </a:endParaRPr>
          </a:p>
          <a:p>
            <a:pPr indent="0" lvl="0" marL="0" rtl="0" algn="l">
              <a:spcBef>
                <a:spcPts val="0"/>
              </a:spcBef>
              <a:spcAft>
                <a:spcPts val="0"/>
              </a:spcAft>
              <a:buClr>
                <a:schemeClr val="dk1"/>
              </a:buClr>
              <a:buSzPts val="1100"/>
              <a:buFont typeface="Arial"/>
              <a:buNone/>
            </a:pPr>
            <a:r>
              <a:rPr lang="ja" sz="1800">
                <a:solidFill>
                  <a:schemeClr val="dk2"/>
                </a:solidFill>
              </a:rPr>
              <a:t>・Real-time utilization of weather data is limited.</a:t>
            </a:r>
            <a:endParaRPr/>
          </a:p>
        </p:txBody>
      </p:sp>
      <p:sp>
        <p:nvSpPr>
          <p:cNvPr id="78" name="Google Shape;78;p15"/>
          <p:cNvSpPr/>
          <p:nvPr/>
        </p:nvSpPr>
        <p:spPr>
          <a:xfrm>
            <a:off x="257650" y="3384450"/>
            <a:ext cx="8214900" cy="15258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ja" sz="1800" u="sng">
                <a:solidFill>
                  <a:schemeClr val="dk2"/>
                </a:solidFill>
              </a:rPr>
              <a:t>Objective</a:t>
            </a:r>
            <a:endParaRPr b="1" sz="1800" u="sng">
              <a:solidFill>
                <a:schemeClr val="dk2"/>
              </a:solidFill>
            </a:endParaRPr>
          </a:p>
          <a:p>
            <a:pPr indent="0" lvl="0" marL="0" rtl="0" algn="l">
              <a:spcBef>
                <a:spcPts val="0"/>
              </a:spcBef>
              <a:spcAft>
                <a:spcPts val="0"/>
              </a:spcAft>
              <a:buNone/>
            </a:pPr>
            <a:r>
              <a:rPr lang="ja" sz="1800">
                <a:solidFill>
                  <a:schemeClr val="dk2"/>
                </a:solidFill>
              </a:rPr>
              <a:t>・To develop a machine learning model that uses wave and wind data to predict maritime accident risks.</a:t>
            </a:r>
            <a:endParaRPr sz="1800">
              <a:solidFill>
                <a:schemeClr val="dk2"/>
              </a:solidFill>
            </a:endParaRPr>
          </a:p>
        </p:txBody>
      </p:sp>
      <p:sp>
        <p:nvSpPr>
          <p:cNvPr id="79" name="Google Shape;79;p15"/>
          <p:cNvSpPr/>
          <p:nvPr/>
        </p:nvSpPr>
        <p:spPr>
          <a:xfrm>
            <a:off x="4037800" y="2524461"/>
            <a:ext cx="505200" cy="724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idx="1" type="subTitle"/>
          </p:nvPr>
        </p:nvSpPr>
        <p:spPr>
          <a:xfrm>
            <a:off x="311700" y="0"/>
            <a:ext cx="8520600" cy="6249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lang="ja"/>
              <a:t>Analysis overview</a:t>
            </a:r>
            <a:endParaRPr/>
          </a:p>
        </p:txBody>
      </p:sp>
      <p:cxnSp>
        <p:nvCxnSpPr>
          <p:cNvPr id="85" name="Google Shape;85;p16"/>
          <p:cNvCxnSpPr/>
          <p:nvPr/>
        </p:nvCxnSpPr>
        <p:spPr>
          <a:xfrm>
            <a:off x="311700" y="624900"/>
            <a:ext cx="8520600" cy="0"/>
          </a:xfrm>
          <a:prstGeom prst="straightConnector1">
            <a:avLst/>
          </a:prstGeom>
          <a:noFill/>
          <a:ln cap="flat" cmpd="sng" w="9525">
            <a:solidFill>
              <a:schemeClr val="dk2"/>
            </a:solidFill>
            <a:prstDash val="solid"/>
            <a:round/>
            <a:headEnd len="med" w="med" type="none"/>
            <a:tailEnd len="med" w="med" type="none"/>
          </a:ln>
        </p:spPr>
      </p:cxnSp>
      <p:sp>
        <p:nvSpPr>
          <p:cNvPr id="86" name="Google Shape;8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87" name="Google Shape;87;p16"/>
          <p:cNvSpPr txBox="1"/>
          <p:nvPr/>
        </p:nvSpPr>
        <p:spPr>
          <a:xfrm>
            <a:off x="628975" y="975225"/>
            <a:ext cx="62634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t/>
            </a:r>
            <a:endParaRPr sz="1900"/>
          </a:p>
        </p:txBody>
      </p:sp>
      <p:sp>
        <p:nvSpPr>
          <p:cNvPr id="88" name="Google Shape;88;p16"/>
          <p:cNvSpPr/>
          <p:nvPr/>
        </p:nvSpPr>
        <p:spPr>
          <a:xfrm>
            <a:off x="628975" y="2224125"/>
            <a:ext cx="1599000" cy="183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Wave/Wind</a:t>
            </a:r>
            <a:endParaRPr/>
          </a:p>
          <a:p>
            <a:pPr indent="0" lvl="0" marL="0" rtl="0" algn="ctr">
              <a:spcBef>
                <a:spcPts val="0"/>
              </a:spcBef>
              <a:spcAft>
                <a:spcPts val="0"/>
              </a:spcAft>
              <a:buNone/>
            </a:pPr>
            <a:r>
              <a:rPr lang="ja"/>
              <a:t>data</a:t>
            </a:r>
            <a:endParaRPr/>
          </a:p>
          <a:p>
            <a:pPr indent="0" lvl="0" marL="0" rtl="0" algn="l">
              <a:spcBef>
                <a:spcPts val="0"/>
              </a:spcBef>
              <a:spcAft>
                <a:spcPts val="0"/>
              </a:spcAft>
              <a:buClr>
                <a:schemeClr val="dk1"/>
              </a:buClr>
              <a:buSzPts val="1100"/>
              <a:buFont typeface="Arial"/>
              <a:buNone/>
            </a:pPr>
            <a:r>
              <a:rPr lang="ja" sz="1200">
                <a:solidFill>
                  <a:schemeClr val="dk1"/>
                </a:solidFill>
              </a:rPr>
              <a:t>(ECMWF ERA5 reanalysis data[3])</a:t>
            </a:r>
            <a:endParaRPr sz="1200">
              <a:solidFill>
                <a:schemeClr val="dk1"/>
              </a:solidFill>
            </a:endParaRPr>
          </a:p>
          <a:p>
            <a:pPr indent="0" lvl="0" marL="0" rtl="0" algn="ctr">
              <a:spcBef>
                <a:spcPts val="0"/>
              </a:spcBef>
              <a:spcAft>
                <a:spcPts val="0"/>
              </a:spcAft>
              <a:buNone/>
            </a:pPr>
            <a:r>
              <a:t/>
            </a:r>
            <a:endParaRPr/>
          </a:p>
          <a:p>
            <a:pPr indent="0" lvl="0" marL="0" rtl="0" algn="ctr">
              <a:spcBef>
                <a:spcPts val="0"/>
              </a:spcBef>
              <a:spcAft>
                <a:spcPts val="0"/>
              </a:spcAft>
              <a:buNone/>
            </a:pPr>
            <a:r>
              <a:rPr lang="ja"/>
              <a:t>Accident</a:t>
            </a:r>
            <a:endParaRPr/>
          </a:p>
          <a:p>
            <a:pPr indent="0" lvl="0" marL="0" rtl="0" algn="ctr">
              <a:spcBef>
                <a:spcPts val="0"/>
              </a:spcBef>
              <a:spcAft>
                <a:spcPts val="0"/>
              </a:spcAft>
              <a:buNone/>
            </a:pPr>
            <a:r>
              <a:rPr lang="ja"/>
              <a:t>data</a:t>
            </a:r>
            <a:endParaRPr/>
          </a:p>
          <a:p>
            <a:pPr indent="0" lvl="0" marL="0" rtl="0" algn="l">
              <a:spcBef>
                <a:spcPts val="0"/>
              </a:spcBef>
              <a:spcAft>
                <a:spcPts val="0"/>
              </a:spcAft>
              <a:buClr>
                <a:schemeClr val="dk1"/>
              </a:buClr>
              <a:buSzPts val="1100"/>
              <a:buFont typeface="Arial"/>
              <a:buNone/>
            </a:pPr>
            <a:r>
              <a:rPr lang="ja" sz="1200">
                <a:solidFill>
                  <a:schemeClr val="dk1"/>
                </a:solidFill>
              </a:rPr>
              <a:t>(IMO GISIS[4])</a:t>
            </a:r>
            <a:endParaRPr sz="800">
              <a:solidFill>
                <a:schemeClr val="dk1"/>
              </a:solidFill>
            </a:endParaRPr>
          </a:p>
        </p:txBody>
      </p:sp>
      <p:sp>
        <p:nvSpPr>
          <p:cNvPr id="89" name="Google Shape;89;p16"/>
          <p:cNvSpPr/>
          <p:nvPr/>
        </p:nvSpPr>
        <p:spPr>
          <a:xfrm>
            <a:off x="5402817" y="2157922"/>
            <a:ext cx="846900" cy="85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ML model</a:t>
            </a:r>
            <a:endParaRPr/>
          </a:p>
        </p:txBody>
      </p:sp>
      <p:sp>
        <p:nvSpPr>
          <p:cNvPr id="90" name="Google Shape;90;p16"/>
          <p:cNvSpPr/>
          <p:nvPr/>
        </p:nvSpPr>
        <p:spPr>
          <a:xfrm>
            <a:off x="3257355" y="3440490"/>
            <a:ext cx="846900" cy="85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test data</a:t>
            </a:r>
            <a:endParaRPr/>
          </a:p>
        </p:txBody>
      </p:sp>
      <p:sp>
        <p:nvSpPr>
          <p:cNvPr id="91" name="Google Shape;91;p16"/>
          <p:cNvSpPr/>
          <p:nvPr/>
        </p:nvSpPr>
        <p:spPr>
          <a:xfrm>
            <a:off x="3212175" y="2157909"/>
            <a:ext cx="1009500" cy="85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training data</a:t>
            </a:r>
            <a:endParaRPr/>
          </a:p>
        </p:txBody>
      </p:sp>
      <p:sp>
        <p:nvSpPr>
          <p:cNvPr id="92" name="Google Shape;92;p16"/>
          <p:cNvSpPr/>
          <p:nvPr/>
        </p:nvSpPr>
        <p:spPr>
          <a:xfrm>
            <a:off x="7339129" y="2842433"/>
            <a:ext cx="846900" cy="85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hazard map</a:t>
            </a:r>
            <a:endParaRPr/>
          </a:p>
        </p:txBody>
      </p:sp>
      <p:sp>
        <p:nvSpPr>
          <p:cNvPr id="93" name="Google Shape;93;p16"/>
          <p:cNvSpPr/>
          <p:nvPr/>
        </p:nvSpPr>
        <p:spPr>
          <a:xfrm rot="-2010547">
            <a:off x="2391743" y="2546081"/>
            <a:ext cx="711323" cy="34318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 name="Google Shape;94;p16"/>
          <p:cNvSpPr/>
          <p:nvPr/>
        </p:nvSpPr>
        <p:spPr>
          <a:xfrm rot="2043925">
            <a:off x="2413824" y="3385274"/>
            <a:ext cx="711252" cy="34331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 name="Google Shape;95;p16"/>
          <p:cNvSpPr/>
          <p:nvPr/>
        </p:nvSpPr>
        <p:spPr>
          <a:xfrm>
            <a:off x="4388836" y="2372720"/>
            <a:ext cx="846900" cy="42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 name="Google Shape;96;p16"/>
          <p:cNvSpPr/>
          <p:nvPr/>
        </p:nvSpPr>
        <p:spPr>
          <a:xfrm rot="-593486">
            <a:off x="4457442" y="3502654"/>
            <a:ext cx="2528790" cy="34662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 name="Google Shape;97;p16"/>
          <p:cNvSpPr/>
          <p:nvPr/>
        </p:nvSpPr>
        <p:spPr>
          <a:xfrm rot="2043925">
            <a:off x="6438627" y="2597090"/>
            <a:ext cx="711252" cy="34331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 name="Google Shape;98;p16"/>
          <p:cNvSpPr txBox="1"/>
          <p:nvPr/>
        </p:nvSpPr>
        <p:spPr>
          <a:xfrm>
            <a:off x="628975" y="883500"/>
            <a:ext cx="6675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We used wind, wave, and accident data to create an accident risk prediction model and a hazard map to visualize accident risk in the sea area.</a:t>
            </a:r>
            <a:endParaRPr sz="1800">
              <a:solidFill>
                <a:schemeClr val="dk2"/>
              </a:solidFill>
            </a:endParaRPr>
          </a:p>
        </p:txBody>
      </p:sp>
      <p:pic>
        <p:nvPicPr>
          <p:cNvPr id="99" name="Google Shape;99;p16"/>
          <p:cNvPicPr preferRelativeResize="0"/>
          <p:nvPr/>
        </p:nvPicPr>
        <p:blipFill>
          <a:blip r:embed="rId3">
            <a:alphaModFix/>
          </a:blip>
          <a:stretch>
            <a:fillRect/>
          </a:stretch>
        </p:blipFill>
        <p:spPr>
          <a:xfrm>
            <a:off x="4664902" y="3977300"/>
            <a:ext cx="1067925" cy="1067900"/>
          </a:xfrm>
          <a:prstGeom prst="rect">
            <a:avLst/>
          </a:prstGeom>
          <a:noFill/>
          <a:ln>
            <a:noFill/>
          </a:ln>
        </p:spPr>
      </p:pic>
      <p:pic>
        <p:nvPicPr>
          <p:cNvPr id="100" name="Google Shape;100;p16"/>
          <p:cNvPicPr preferRelativeResize="0"/>
          <p:nvPr/>
        </p:nvPicPr>
        <p:blipFill>
          <a:blip r:embed="rId4">
            <a:alphaModFix/>
          </a:blip>
          <a:stretch>
            <a:fillRect/>
          </a:stretch>
        </p:blipFill>
        <p:spPr>
          <a:xfrm>
            <a:off x="7261754" y="3927150"/>
            <a:ext cx="1154032" cy="1015799"/>
          </a:xfrm>
          <a:prstGeom prst="rect">
            <a:avLst/>
          </a:prstGeom>
          <a:noFill/>
          <a:ln>
            <a:noFill/>
          </a:ln>
        </p:spPr>
      </p:pic>
      <p:pic>
        <p:nvPicPr>
          <p:cNvPr id="101" name="Google Shape;101;p16"/>
          <p:cNvPicPr preferRelativeResize="0"/>
          <p:nvPr/>
        </p:nvPicPr>
        <p:blipFill>
          <a:blip r:embed="rId5">
            <a:alphaModFix/>
          </a:blip>
          <a:stretch>
            <a:fillRect/>
          </a:stretch>
        </p:blipFill>
        <p:spPr>
          <a:xfrm>
            <a:off x="192450" y="4037975"/>
            <a:ext cx="1529928" cy="1067900"/>
          </a:xfrm>
          <a:prstGeom prst="rect">
            <a:avLst/>
          </a:prstGeom>
          <a:noFill/>
          <a:ln>
            <a:noFill/>
          </a:ln>
        </p:spPr>
      </p:pic>
      <p:pic>
        <p:nvPicPr>
          <p:cNvPr descr="風のイラスト | かわいいフリー素材集 いらすとや" id="102" name="Google Shape;102;p16"/>
          <p:cNvPicPr preferRelativeResize="0"/>
          <p:nvPr/>
        </p:nvPicPr>
        <p:blipFill>
          <a:blip r:embed="rId6">
            <a:alphaModFix/>
          </a:blip>
          <a:stretch>
            <a:fillRect/>
          </a:stretch>
        </p:blipFill>
        <p:spPr>
          <a:xfrm>
            <a:off x="1808200" y="4064025"/>
            <a:ext cx="930176" cy="1015799"/>
          </a:xfrm>
          <a:prstGeom prst="rect">
            <a:avLst/>
          </a:prstGeom>
          <a:noFill/>
          <a:ln>
            <a:noFill/>
          </a:ln>
        </p:spPr>
      </p:pic>
      <p:sp>
        <p:nvSpPr>
          <p:cNvPr id="103" name="Google Shape;103;p16"/>
          <p:cNvSpPr txBox="1"/>
          <p:nvPr/>
        </p:nvSpPr>
        <p:spPr>
          <a:xfrm>
            <a:off x="3661227" y="3722476"/>
            <a:ext cx="1220400" cy="160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cxnSp>
        <p:nvCxnSpPr>
          <p:cNvPr id="108" name="Google Shape;108;p17"/>
          <p:cNvCxnSpPr/>
          <p:nvPr/>
        </p:nvCxnSpPr>
        <p:spPr>
          <a:xfrm>
            <a:off x="311700" y="624900"/>
            <a:ext cx="8520600" cy="0"/>
          </a:xfrm>
          <a:prstGeom prst="straightConnector1">
            <a:avLst/>
          </a:prstGeom>
          <a:noFill/>
          <a:ln cap="flat" cmpd="sng" w="9525">
            <a:solidFill>
              <a:schemeClr val="dk2"/>
            </a:solidFill>
            <a:prstDash val="solid"/>
            <a:round/>
            <a:headEnd len="med" w="med" type="none"/>
            <a:tailEnd len="med" w="med" type="none"/>
          </a:ln>
        </p:spPr>
      </p:cxnSp>
      <p:pic>
        <p:nvPicPr>
          <p:cNvPr id="109" name="Google Shape;109;p17"/>
          <p:cNvPicPr preferRelativeResize="0"/>
          <p:nvPr/>
        </p:nvPicPr>
        <p:blipFill>
          <a:blip r:embed="rId3">
            <a:alphaModFix/>
          </a:blip>
          <a:stretch>
            <a:fillRect/>
          </a:stretch>
        </p:blipFill>
        <p:spPr>
          <a:xfrm>
            <a:off x="1046725" y="766400"/>
            <a:ext cx="7050542" cy="4213801"/>
          </a:xfrm>
          <a:prstGeom prst="rect">
            <a:avLst/>
          </a:prstGeom>
          <a:noFill/>
          <a:ln>
            <a:noFill/>
          </a:ln>
        </p:spPr>
      </p:pic>
      <p:sp>
        <p:nvSpPr>
          <p:cNvPr id="110" name="Google Shape;110;p17"/>
          <p:cNvSpPr txBox="1"/>
          <p:nvPr>
            <p:ph idx="1" type="subTitle"/>
          </p:nvPr>
        </p:nvSpPr>
        <p:spPr>
          <a:xfrm>
            <a:off x="311700" y="0"/>
            <a:ext cx="8520600" cy="6249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lang="ja"/>
              <a:t>Accident Record</a:t>
            </a:r>
            <a:endParaRPr/>
          </a:p>
        </p:txBody>
      </p:sp>
      <p:sp>
        <p:nvSpPr>
          <p:cNvPr id="111" name="Google Shape;11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idx="1" type="subTitle"/>
          </p:nvPr>
        </p:nvSpPr>
        <p:spPr>
          <a:xfrm>
            <a:off x="311700" y="0"/>
            <a:ext cx="8520600" cy="6249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lang="ja"/>
              <a:t>Accident Record</a:t>
            </a:r>
            <a:endParaRPr/>
          </a:p>
        </p:txBody>
      </p:sp>
      <p:cxnSp>
        <p:nvCxnSpPr>
          <p:cNvPr id="117" name="Google Shape;117;p18"/>
          <p:cNvCxnSpPr/>
          <p:nvPr/>
        </p:nvCxnSpPr>
        <p:spPr>
          <a:xfrm>
            <a:off x="311700" y="624900"/>
            <a:ext cx="8520600" cy="0"/>
          </a:xfrm>
          <a:prstGeom prst="straightConnector1">
            <a:avLst/>
          </a:prstGeom>
          <a:noFill/>
          <a:ln cap="flat" cmpd="sng" w="9525">
            <a:solidFill>
              <a:schemeClr val="dk2"/>
            </a:solidFill>
            <a:prstDash val="solid"/>
            <a:round/>
            <a:headEnd len="med" w="med" type="none"/>
            <a:tailEnd len="med" w="med" type="none"/>
          </a:ln>
        </p:spPr>
      </p:cxnSp>
      <p:pic>
        <p:nvPicPr>
          <p:cNvPr id="118" name="Google Shape;118;p18"/>
          <p:cNvPicPr preferRelativeResize="0"/>
          <p:nvPr/>
        </p:nvPicPr>
        <p:blipFill>
          <a:blip r:embed="rId3">
            <a:alphaModFix/>
          </a:blip>
          <a:stretch>
            <a:fillRect/>
          </a:stretch>
        </p:blipFill>
        <p:spPr>
          <a:xfrm>
            <a:off x="4538325" y="1474350"/>
            <a:ext cx="4293975" cy="3310618"/>
          </a:xfrm>
          <a:prstGeom prst="rect">
            <a:avLst/>
          </a:prstGeom>
          <a:noFill/>
          <a:ln>
            <a:noFill/>
          </a:ln>
        </p:spPr>
      </p:pic>
      <p:pic>
        <p:nvPicPr>
          <p:cNvPr id="119" name="Google Shape;119;p18"/>
          <p:cNvPicPr preferRelativeResize="0"/>
          <p:nvPr/>
        </p:nvPicPr>
        <p:blipFill>
          <a:blip r:embed="rId4">
            <a:alphaModFix/>
          </a:blip>
          <a:stretch>
            <a:fillRect/>
          </a:stretch>
        </p:blipFill>
        <p:spPr>
          <a:xfrm>
            <a:off x="311700" y="1474356"/>
            <a:ext cx="4169882" cy="3310621"/>
          </a:xfrm>
          <a:prstGeom prst="rect">
            <a:avLst/>
          </a:prstGeom>
          <a:noFill/>
          <a:ln>
            <a:noFill/>
          </a:ln>
        </p:spPr>
      </p:pic>
      <p:sp>
        <p:nvSpPr>
          <p:cNvPr id="120" name="Google Shape;120;p18"/>
          <p:cNvSpPr/>
          <p:nvPr/>
        </p:nvSpPr>
        <p:spPr>
          <a:xfrm>
            <a:off x="6471675" y="2199175"/>
            <a:ext cx="750600" cy="1725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 name="Google Shape;121;p18"/>
          <p:cNvSpPr txBox="1"/>
          <p:nvPr/>
        </p:nvSpPr>
        <p:spPr>
          <a:xfrm>
            <a:off x="311700" y="624900"/>
            <a:ext cx="8520600" cy="8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1800">
                <a:solidFill>
                  <a:schemeClr val="dk2"/>
                </a:solidFill>
              </a:rPr>
              <a:t>There are many accidents in Europe and East Asia. We analyze a part of the East China Sea, close to Japan, where accidents are concentrated.</a:t>
            </a:r>
            <a:endParaRPr sz="1800">
              <a:solidFill>
                <a:schemeClr val="dk2"/>
              </a:solidFill>
            </a:endParaRPr>
          </a:p>
        </p:txBody>
      </p:sp>
      <p:sp>
        <p:nvSpPr>
          <p:cNvPr id="122" name="Google Shape;122;p18"/>
          <p:cNvSpPr txBox="1"/>
          <p:nvPr/>
        </p:nvSpPr>
        <p:spPr>
          <a:xfrm>
            <a:off x="5981025" y="3925075"/>
            <a:ext cx="1731900" cy="58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ja" sz="1200">
                <a:solidFill>
                  <a:schemeClr val="dk1"/>
                </a:solidFill>
              </a:rPr>
              <a:t>Analysis </a:t>
            </a:r>
            <a:endParaRPr b="1" sz="1200">
              <a:solidFill>
                <a:schemeClr val="dk1"/>
              </a:solidFill>
            </a:endParaRPr>
          </a:p>
          <a:p>
            <a:pPr indent="0" lvl="0" marL="0" rtl="0" algn="ctr">
              <a:spcBef>
                <a:spcPts val="0"/>
              </a:spcBef>
              <a:spcAft>
                <a:spcPts val="0"/>
              </a:spcAft>
              <a:buNone/>
            </a:pPr>
            <a:r>
              <a:rPr b="1" lang="ja" sz="1200">
                <a:solidFill>
                  <a:schemeClr val="dk1"/>
                </a:solidFill>
              </a:rPr>
              <a:t>Target Area</a:t>
            </a:r>
            <a:endParaRPr b="1" sz="1200">
              <a:solidFill>
                <a:schemeClr val="dk1"/>
              </a:solidFill>
            </a:endParaRPr>
          </a:p>
        </p:txBody>
      </p:sp>
      <p:sp>
        <p:nvSpPr>
          <p:cNvPr id="123" name="Google Shape;12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idx="1" type="subTitle"/>
          </p:nvPr>
        </p:nvSpPr>
        <p:spPr>
          <a:xfrm>
            <a:off x="311700" y="0"/>
            <a:ext cx="8520600" cy="6249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lang="ja"/>
              <a:t>Data Analysis</a:t>
            </a:r>
            <a:endParaRPr/>
          </a:p>
        </p:txBody>
      </p:sp>
      <p:cxnSp>
        <p:nvCxnSpPr>
          <p:cNvPr id="129" name="Google Shape;129;p19"/>
          <p:cNvCxnSpPr/>
          <p:nvPr/>
        </p:nvCxnSpPr>
        <p:spPr>
          <a:xfrm>
            <a:off x="311700" y="624900"/>
            <a:ext cx="8520600" cy="0"/>
          </a:xfrm>
          <a:prstGeom prst="straightConnector1">
            <a:avLst/>
          </a:prstGeom>
          <a:noFill/>
          <a:ln cap="flat" cmpd="sng" w="9525">
            <a:solidFill>
              <a:schemeClr val="dk2"/>
            </a:solidFill>
            <a:prstDash val="solid"/>
            <a:round/>
            <a:headEnd len="med" w="med" type="none"/>
            <a:tailEnd len="med" w="med" type="none"/>
          </a:ln>
        </p:spPr>
      </p:cxnSp>
      <p:pic>
        <p:nvPicPr>
          <p:cNvPr id="130" name="Google Shape;130;p19" title="WS_SWH.png"/>
          <p:cNvPicPr preferRelativeResize="0"/>
          <p:nvPr/>
        </p:nvPicPr>
        <p:blipFill>
          <a:blip r:embed="rId3">
            <a:alphaModFix/>
          </a:blip>
          <a:stretch>
            <a:fillRect/>
          </a:stretch>
        </p:blipFill>
        <p:spPr>
          <a:xfrm>
            <a:off x="4544950" y="1896500"/>
            <a:ext cx="4287350" cy="3060598"/>
          </a:xfrm>
          <a:prstGeom prst="rect">
            <a:avLst/>
          </a:prstGeom>
          <a:noFill/>
          <a:ln>
            <a:noFill/>
          </a:ln>
        </p:spPr>
      </p:pic>
      <p:pic>
        <p:nvPicPr>
          <p:cNvPr id="131" name="Google Shape;131;p19" title="MWP_SWH.png"/>
          <p:cNvPicPr preferRelativeResize="0"/>
          <p:nvPr/>
        </p:nvPicPr>
        <p:blipFill>
          <a:blip r:embed="rId4">
            <a:alphaModFix/>
          </a:blip>
          <a:stretch>
            <a:fillRect/>
          </a:stretch>
        </p:blipFill>
        <p:spPr>
          <a:xfrm>
            <a:off x="311700" y="1896500"/>
            <a:ext cx="4240148" cy="3026903"/>
          </a:xfrm>
          <a:prstGeom prst="rect">
            <a:avLst/>
          </a:prstGeom>
          <a:noFill/>
          <a:ln>
            <a:noFill/>
          </a:ln>
        </p:spPr>
      </p:pic>
      <p:sp>
        <p:nvSpPr>
          <p:cNvPr id="132" name="Google Shape;132;p19"/>
          <p:cNvSpPr txBox="1"/>
          <p:nvPr/>
        </p:nvSpPr>
        <p:spPr>
          <a:xfrm>
            <a:off x="311700" y="624900"/>
            <a:ext cx="8520600" cy="12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1800">
                <a:solidFill>
                  <a:schemeClr val="dk2"/>
                </a:solidFill>
              </a:rPr>
              <a:t>Accidents do NOT often occur in extreme cases where wave heights, wave periods, or wind speeds are high. </a:t>
            </a:r>
            <a:endParaRPr sz="1800">
              <a:solidFill>
                <a:schemeClr val="dk2"/>
              </a:solidFill>
            </a:endParaRPr>
          </a:p>
          <a:p>
            <a:pPr indent="0" lvl="0" marL="0" rtl="0" algn="l">
              <a:spcBef>
                <a:spcPts val="0"/>
              </a:spcBef>
              <a:spcAft>
                <a:spcPts val="0"/>
              </a:spcAft>
              <a:buNone/>
            </a:pPr>
            <a:r>
              <a:rPr lang="ja" sz="1800">
                <a:solidFill>
                  <a:schemeClr val="dk2"/>
                </a:solidFill>
              </a:rPr>
              <a:t>① When sea conditions are extremely rough, ships do not leave port.</a:t>
            </a:r>
            <a:endParaRPr sz="1800">
              <a:solidFill>
                <a:schemeClr val="dk2"/>
              </a:solidFill>
            </a:endParaRPr>
          </a:p>
          <a:p>
            <a:pPr indent="0" lvl="0" marL="0" rtl="0" algn="l">
              <a:spcBef>
                <a:spcPts val="0"/>
              </a:spcBef>
              <a:spcAft>
                <a:spcPts val="0"/>
              </a:spcAft>
              <a:buNone/>
            </a:pPr>
            <a:r>
              <a:rPr lang="ja" sz="1800">
                <a:solidFill>
                  <a:schemeClr val="dk2"/>
                </a:solidFill>
              </a:rPr>
              <a:t>② The probability of extreme sea conditions occurring is low.</a:t>
            </a:r>
            <a:endParaRPr sz="1800">
              <a:solidFill>
                <a:schemeClr val="dk2"/>
              </a:solidFill>
            </a:endParaRPr>
          </a:p>
        </p:txBody>
      </p:sp>
      <p:sp>
        <p:nvSpPr>
          <p:cNvPr id="133" name="Google Shape;13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p:nvPr/>
        </p:nvSpPr>
        <p:spPr>
          <a:xfrm>
            <a:off x="309750" y="3258854"/>
            <a:ext cx="8524500" cy="9822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20"/>
          <p:cNvSpPr/>
          <p:nvPr/>
        </p:nvSpPr>
        <p:spPr>
          <a:xfrm>
            <a:off x="311700" y="1131050"/>
            <a:ext cx="8524500" cy="1817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20"/>
          <p:cNvSpPr txBox="1"/>
          <p:nvPr>
            <p:ph idx="1" type="subTitle"/>
          </p:nvPr>
        </p:nvSpPr>
        <p:spPr>
          <a:xfrm>
            <a:off x="311700" y="0"/>
            <a:ext cx="8520600" cy="6249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lang="ja"/>
              <a:t>Steps</a:t>
            </a:r>
            <a:endParaRPr/>
          </a:p>
        </p:txBody>
      </p:sp>
      <p:cxnSp>
        <p:nvCxnSpPr>
          <p:cNvPr id="141" name="Google Shape;141;p20"/>
          <p:cNvCxnSpPr/>
          <p:nvPr/>
        </p:nvCxnSpPr>
        <p:spPr>
          <a:xfrm>
            <a:off x="311700" y="624900"/>
            <a:ext cx="8520600" cy="0"/>
          </a:xfrm>
          <a:prstGeom prst="straightConnector1">
            <a:avLst/>
          </a:prstGeom>
          <a:noFill/>
          <a:ln cap="flat" cmpd="sng" w="9525">
            <a:solidFill>
              <a:schemeClr val="dk2"/>
            </a:solidFill>
            <a:prstDash val="solid"/>
            <a:round/>
            <a:headEnd len="med" w="med" type="none"/>
            <a:tailEnd len="med" w="med" type="none"/>
          </a:ln>
        </p:spPr>
      </p:cxnSp>
      <p:sp>
        <p:nvSpPr>
          <p:cNvPr id="142" name="Google Shape;142;p20"/>
          <p:cNvSpPr txBox="1"/>
          <p:nvPr/>
        </p:nvSpPr>
        <p:spPr>
          <a:xfrm>
            <a:off x="311700" y="1082100"/>
            <a:ext cx="8520600" cy="2795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AutoNum type="arabicPeriod"/>
            </a:pPr>
            <a:r>
              <a:rPr lang="ja" sz="1800">
                <a:solidFill>
                  <a:schemeClr val="dk2"/>
                </a:solidFill>
              </a:rPr>
              <a:t>Clustering</a:t>
            </a:r>
            <a:endParaRPr sz="1800">
              <a:solidFill>
                <a:schemeClr val="dk2"/>
              </a:solidFill>
            </a:endParaRPr>
          </a:p>
          <a:p>
            <a:pPr indent="-342900" lvl="0" marL="914400" rtl="0" algn="l">
              <a:spcBef>
                <a:spcPts val="0"/>
              </a:spcBef>
              <a:spcAft>
                <a:spcPts val="0"/>
              </a:spcAft>
              <a:buClr>
                <a:schemeClr val="dk2"/>
              </a:buClr>
              <a:buSzPts val="1800"/>
              <a:buChar char="-"/>
            </a:pPr>
            <a:r>
              <a:rPr lang="ja" sz="1800">
                <a:solidFill>
                  <a:schemeClr val="dk2"/>
                </a:solidFill>
              </a:rPr>
              <a:t>Identifying abnormal sea states</a:t>
            </a:r>
            <a:endParaRPr sz="1800">
              <a:solidFill>
                <a:schemeClr val="dk2"/>
              </a:solidFill>
            </a:endParaRPr>
          </a:p>
          <a:p>
            <a:pPr indent="-342900" lvl="0" marL="914400" rtl="0" algn="l">
              <a:spcBef>
                <a:spcPts val="0"/>
              </a:spcBef>
              <a:spcAft>
                <a:spcPts val="0"/>
              </a:spcAft>
              <a:buClr>
                <a:schemeClr val="dk2"/>
              </a:buClr>
              <a:buSzPts val="1800"/>
              <a:buChar char="-"/>
            </a:pPr>
            <a:r>
              <a:rPr lang="ja" sz="1800">
                <a:solidFill>
                  <a:schemeClr val="dk2"/>
                </a:solidFill>
              </a:rPr>
              <a:t>Grouping of similar sea states</a:t>
            </a:r>
            <a:endParaRPr sz="1800">
              <a:solidFill>
                <a:schemeClr val="dk2"/>
              </a:solidFill>
            </a:endParaRPr>
          </a:p>
          <a:p>
            <a:pPr indent="-342900" lvl="0" marL="457200" rtl="0" algn="l">
              <a:spcBef>
                <a:spcPts val="0"/>
              </a:spcBef>
              <a:spcAft>
                <a:spcPts val="0"/>
              </a:spcAft>
              <a:buClr>
                <a:schemeClr val="dk2"/>
              </a:buClr>
              <a:buSzPts val="1800"/>
              <a:buAutoNum type="arabicPeriod"/>
            </a:pPr>
            <a:r>
              <a:rPr lang="ja" sz="1800">
                <a:solidFill>
                  <a:schemeClr val="dk2"/>
                </a:solidFill>
              </a:rPr>
              <a:t>For abnormal sea states, label them as "potentially dangerous."</a:t>
            </a:r>
            <a:endParaRPr sz="1800">
              <a:solidFill>
                <a:schemeClr val="dk2"/>
              </a:solidFill>
            </a:endParaRPr>
          </a:p>
          <a:p>
            <a:pPr indent="-342900" lvl="0" marL="457200" rtl="0" algn="l">
              <a:spcBef>
                <a:spcPts val="0"/>
              </a:spcBef>
              <a:spcAft>
                <a:spcPts val="0"/>
              </a:spcAft>
              <a:buClr>
                <a:schemeClr val="dk2"/>
              </a:buClr>
              <a:buSzPts val="1800"/>
              <a:buAutoNum type="arabicPeriod"/>
            </a:pPr>
            <a:r>
              <a:rPr lang="ja" sz="1800">
                <a:solidFill>
                  <a:schemeClr val="dk2"/>
                </a:solidFill>
              </a:rPr>
              <a:t>For general sea states, </a:t>
            </a:r>
            <a:br>
              <a:rPr lang="ja" sz="1800">
                <a:solidFill>
                  <a:schemeClr val="dk2"/>
                </a:solidFill>
              </a:rPr>
            </a:br>
            <a:r>
              <a:rPr lang="ja" sz="1800">
                <a:solidFill>
                  <a:schemeClr val="dk2"/>
                </a:solidFill>
              </a:rPr>
              <a:t>calculate the likelihood of accident for each cluster and label them.</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600">
              <a:solidFill>
                <a:schemeClr val="dk2"/>
              </a:solidFill>
            </a:endParaRPr>
          </a:p>
          <a:p>
            <a:pPr indent="-342900" lvl="0" marL="457200" rtl="0" algn="l">
              <a:spcBef>
                <a:spcPts val="0"/>
              </a:spcBef>
              <a:spcAft>
                <a:spcPts val="0"/>
              </a:spcAft>
              <a:buClr>
                <a:schemeClr val="dk2"/>
              </a:buClr>
              <a:buSzPts val="1800"/>
              <a:buAutoNum type="arabicPeriod"/>
            </a:pPr>
            <a:r>
              <a:rPr lang="ja" sz="1800">
                <a:solidFill>
                  <a:schemeClr val="dk2"/>
                </a:solidFill>
              </a:rPr>
              <a:t>For the target sea area on the date and time of the accident, </a:t>
            </a:r>
            <a:br>
              <a:rPr lang="ja" sz="1800">
                <a:solidFill>
                  <a:schemeClr val="dk2"/>
                </a:solidFill>
              </a:rPr>
            </a:br>
            <a:r>
              <a:rPr lang="ja" sz="1800">
                <a:solidFill>
                  <a:schemeClr val="dk2"/>
                </a:solidFill>
              </a:rPr>
              <a:t>identify the closest cluster based on the center of gravity of each cluster.</a:t>
            </a:r>
            <a:endParaRPr sz="1800">
              <a:solidFill>
                <a:schemeClr val="dk2"/>
              </a:solidFill>
            </a:endParaRPr>
          </a:p>
          <a:p>
            <a:pPr indent="-342900" lvl="0" marL="457200" rtl="0" algn="l">
              <a:spcBef>
                <a:spcPts val="0"/>
              </a:spcBef>
              <a:spcAft>
                <a:spcPts val="0"/>
              </a:spcAft>
              <a:buClr>
                <a:schemeClr val="dk2"/>
              </a:buClr>
              <a:buSzPts val="1800"/>
              <a:buAutoNum type="arabicPeriod"/>
            </a:pPr>
            <a:r>
              <a:rPr lang="ja" sz="1800">
                <a:solidFill>
                  <a:schemeClr val="dk2"/>
                </a:solidFill>
              </a:rPr>
              <a:t>Visualize on a map the likelihood of accidents occurring for each cluster.</a:t>
            </a:r>
            <a:endParaRPr sz="1800">
              <a:solidFill>
                <a:schemeClr val="dk2"/>
              </a:solidFill>
            </a:endParaRPr>
          </a:p>
        </p:txBody>
      </p:sp>
      <p:sp>
        <p:nvSpPr>
          <p:cNvPr id="143" name="Google Shape;143;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44" name="Google Shape;144;p20"/>
          <p:cNvSpPr txBox="1"/>
          <p:nvPr/>
        </p:nvSpPr>
        <p:spPr>
          <a:xfrm>
            <a:off x="7745100" y="870465"/>
            <a:ext cx="1087200" cy="30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ja">
                <a:solidFill>
                  <a:srgbClr val="FF0000"/>
                </a:solidFill>
              </a:rPr>
              <a:t>2015-2023</a:t>
            </a:r>
            <a:endParaRPr b="1">
              <a:solidFill>
                <a:srgbClr val="FF0000"/>
              </a:solidFill>
            </a:endParaRPr>
          </a:p>
        </p:txBody>
      </p:sp>
      <p:sp>
        <p:nvSpPr>
          <p:cNvPr id="145" name="Google Shape;145;p20"/>
          <p:cNvSpPr txBox="1"/>
          <p:nvPr/>
        </p:nvSpPr>
        <p:spPr>
          <a:xfrm>
            <a:off x="7745100" y="2997692"/>
            <a:ext cx="1087200" cy="30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ja">
                <a:solidFill>
                  <a:srgbClr val="38761D"/>
                </a:solidFill>
              </a:rPr>
              <a:t>2024</a:t>
            </a:r>
            <a:endParaRPr b="1">
              <a:solidFill>
                <a:srgbClr val="38761D"/>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idx="1" type="subTitle"/>
          </p:nvPr>
        </p:nvSpPr>
        <p:spPr>
          <a:xfrm>
            <a:off x="311700" y="0"/>
            <a:ext cx="8520600" cy="6249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lang="ja"/>
              <a:t>Clustering</a:t>
            </a:r>
            <a:endParaRPr/>
          </a:p>
        </p:txBody>
      </p:sp>
      <p:cxnSp>
        <p:nvCxnSpPr>
          <p:cNvPr id="151" name="Google Shape;151;p21"/>
          <p:cNvCxnSpPr/>
          <p:nvPr/>
        </p:nvCxnSpPr>
        <p:spPr>
          <a:xfrm>
            <a:off x="311700" y="624900"/>
            <a:ext cx="8520600" cy="0"/>
          </a:xfrm>
          <a:prstGeom prst="straightConnector1">
            <a:avLst/>
          </a:prstGeom>
          <a:noFill/>
          <a:ln cap="flat" cmpd="sng" w="9525">
            <a:solidFill>
              <a:schemeClr val="dk2"/>
            </a:solidFill>
            <a:prstDash val="solid"/>
            <a:round/>
            <a:headEnd len="med" w="med" type="none"/>
            <a:tailEnd len="med" w="med" type="none"/>
          </a:ln>
        </p:spPr>
      </p:cxnSp>
      <p:sp>
        <p:nvSpPr>
          <p:cNvPr id="152" name="Google Shape;15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53" name="Google Shape;153;p21"/>
          <p:cNvSpPr txBox="1"/>
          <p:nvPr/>
        </p:nvSpPr>
        <p:spPr>
          <a:xfrm>
            <a:off x="311700" y="624900"/>
            <a:ext cx="8520600" cy="43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ja" sz="1800" u="sng">
                <a:solidFill>
                  <a:schemeClr val="dk2"/>
                </a:solidFill>
              </a:rPr>
              <a:t>Clustering Approaches</a:t>
            </a:r>
            <a:endParaRPr b="1" sz="1800" u="sng">
              <a:solidFill>
                <a:schemeClr val="dk2"/>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t/>
            </a:r>
            <a:endParaRPr u="sng">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t/>
            </a:r>
            <a:endParaRPr b="1" sz="1800" u="sng">
              <a:solidFill>
                <a:schemeClr val="dk2"/>
              </a:solidFill>
            </a:endParaRPr>
          </a:p>
        </p:txBody>
      </p:sp>
      <p:sp>
        <p:nvSpPr>
          <p:cNvPr id="154" name="Google Shape;154;p21"/>
          <p:cNvSpPr txBox="1"/>
          <p:nvPr/>
        </p:nvSpPr>
        <p:spPr>
          <a:xfrm>
            <a:off x="371200" y="1091375"/>
            <a:ext cx="3426300" cy="365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500">
              <a:solidFill>
                <a:schemeClr val="dk2"/>
              </a:solidFill>
            </a:endParaRPr>
          </a:p>
          <a:p>
            <a:pPr indent="-311150" lvl="0" marL="457200" rtl="0" algn="l">
              <a:spcBef>
                <a:spcPts val="0"/>
              </a:spcBef>
              <a:spcAft>
                <a:spcPts val="0"/>
              </a:spcAft>
              <a:buClr>
                <a:schemeClr val="dk2"/>
              </a:buClr>
              <a:buSzPts val="1300"/>
              <a:buAutoNum type="arabicPeriod"/>
            </a:pPr>
            <a:r>
              <a:rPr lang="ja" sz="1300">
                <a:solidFill>
                  <a:schemeClr val="dk2"/>
                </a:solidFill>
              </a:rPr>
              <a:t>MiniBatch K-Means:</a:t>
            </a:r>
            <a:endParaRPr sz="1300">
              <a:solidFill>
                <a:schemeClr val="dk2"/>
              </a:solidFill>
            </a:endParaRPr>
          </a:p>
          <a:p>
            <a:pPr indent="0" lvl="0" marL="0" rtl="0" algn="l">
              <a:spcBef>
                <a:spcPts val="0"/>
              </a:spcBef>
              <a:spcAft>
                <a:spcPts val="0"/>
              </a:spcAft>
              <a:buClr>
                <a:schemeClr val="dk1"/>
              </a:buClr>
              <a:buSzPts val="1100"/>
              <a:buFont typeface="Arial"/>
              <a:buNone/>
            </a:pPr>
            <a:r>
              <a:rPr lang="ja" sz="1300">
                <a:solidFill>
                  <a:schemeClr val="dk2"/>
                </a:solidFill>
              </a:rPr>
              <a:t>Efficient for large datasets.</a:t>
            </a:r>
            <a:endParaRPr sz="1300">
              <a:solidFill>
                <a:schemeClr val="dk2"/>
              </a:solidFill>
            </a:endParaRPr>
          </a:p>
          <a:p>
            <a:pPr indent="0" lvl="0" marL="0" rtl="0" algn="l">
              <a:spcBef>
                <a:spcPts val="0"/>
              </a:spcBef>
              <a:spcAft>
                <a:spcPts val="0"/>
              </a:spcAft>
              <a:buClr>
                <a:schemeClr val="dk1"/>
              </a:buClr>
              <a:buSzPts val="1100"/>
              <a:buFont typeface="Arial"/>
              <a:buNone/>
            </a:pPr>
            <a:r>
              <a:t/>
            </a:r>
            <a:endParaRPr sz="1300">
              <a:solidFill>
                <a:schemeClr val="dk2"/>
              </a:solidFill>
            </a:endParaRPr>
          </a:p>
          <a:p>
            <a:pPr indent="0" lvl="0" marL="0" rtl="0" algn="l">
              <a:spcBef>
                <a:spcPts val="0"/>
              </a:spcBef>
              <a:spcAft>
                <a:spcPts val="0"/>
              </a:spcAft>
              <a:buClr>
                <a:schemeClr val="dk1"/>
              </a:buClr>
              <a:buSzPts val="1100"/>
              <a:buFont typeface="Arial"/>
              <a:buNone/>
            </a:pPr>
            <a:r>
              <a:rPr lang="ja" sz="1300">
                <a:solidFill>
                  <a:schemeClr val="dk2"/>
                </a:solidFill>
              </a:rPr>
              <a:t>Used to determine the optimal number of clusters (‘k’) based on Davies-Bouldin Index (DBI).</a:t>
            </a:r>
            <a:endParaRPr sz="1300">
              <a:solidFill>
                <a:schemeClr val="dk2"/>
              </a:solidFill>
            </a:endParaRPr>
          </a:p>
          <a:p>
            <a:pPr indent="0" lvl="0" marL="0" rtl="0" algn="l">
              <a:spcBef>
                <a:spcPts val="0"/>
              </a:spcBef>
              <a:spcAft>
                <a:spcPts val="0"/>
              </a:spcAft>
              <a:buClr>
                <a:schemeClr val="dk1"/>
              </a:buClr>
              <a:buSzPts val="1100"/>
              <a:buFont typeface="Arial"/>
              <a:buNone/>
            </a:pPr>
            <a:r>
              <a:t/>
            </a:r>
            <a:endParaRPr sz="1300">
              <a:solidFill>
                <a:schemeClr val="dk2"/>
              </a:solidFill>
            </a:endParaRPr>
          </a:p>
          <a:p>
            <a:pPr indent="-311150" lvl="0" marL="457200" rtl="0" algn="l">
              <a:spcBef>
                <a:spcPts val="0"/>
              </a:spcBef>
              <a:spcAft>
                <a:spcPts val="0"/>
              </a:spcAft>
              <a:buClr>
                <a:schemeClr val="dk2"/>
              </a:buClr>
              <a:buSzPts val="1300"/>
              <a:buAutoNum type="arabicPeriod"/>
            </a:pPr>
            <a:r>
              <a:rPr lang="ja" sz="1300">
                <a:solidFill>
                  <a:schemeClr val="dk2"/>
                </a:solidFill>
              </a:rPr>
              <a:t>K-Means:</a:t>
            </a:r>
            <a:endParaRPr sz="1300">
              <a:solidFill>
                <a:schemeClr val="dk2"/>
              </a:solidFill>
            </a:endParaRPr>
          </a:p>
          <a:p>
            <a:pPr indent="0" lvl="0" marL="0" rtl="0" algn="l">
              <a:spcBef>
                <a:spcPts val="0"/>
              </a:spcBef>
              <a:spcAft>
                <a:spcPts val="0"/>
              </a:spcAft>
              <a:buClr>
                <a:schemeClr val="dk1"/>
              </a:buClr>
              <a:buSzPts val="1100"/>
              <a:buFont typeface="Arial"/>
              <a:buNone/>
            </a:pPr>
            <a:r>
              <a:rPr lang="ja" sz="1300">
                <a:solidFill>
                  <a:schemeClr val="dk2"/>
                </a:solidFill>
              </a:rPr>
              <a:t>Applied to the entire dataset for final clustering using the optimal ‘k’.</a:t>
            </a:r>
            <a:endParaRPr sz="1300">
              <a:solidFill>
                <a:schemeClr val="dk2"/>
              </a:solidFill>
            </a:endParaRPr>
          </a:p>
          <a:p>
            <a:pPr indent="0" lvl="0" marL="0" rtl="0" algn="l">
              <a:spcBef>
                <a:spcPts val="0"/>
              </a:spcBef>
              <a:spcAft>
                <a:spcPts val="0"/>
              </a:spcAft>
              <a:buClr>
                <a:schemeClr val="dk1"/>
              </a:buClr>
              <a:buSzPts val="1100"/>
              <a:buFont typeface="Arial"/>
              <a:buNone/>
            </a:pPr>
            <a:r>
              <a:t/>
            </a:r>
            <a:endParaRPr sz="1300">
              <a:solidFill>
                <a:schemeClr val="dk2"/>
              </a:solidFill>
            </a:endParaRPr>
          </a:p>
          <a:p>
            <a:pPr indent="-311150" lvl="0" marL="457200" rtl="0" algn="l">
              <a:spcBef>
                <a:spcPts val="0"/>
              </a:spcBef>
              <a:spcAft>
                <a:spcPts val="0"/>
              </a:spcAft>
              <a:buClr>
                <a:schemeClr val="dk2"/>
              </a:buClr>
              <a:buSzPts val="1300"/>
              <a:buAutoNum type="arabicPeriod"/>
            </a:pPr>
            <a:r>
              <a:rPr lang="ja" sz="1300">
                <a:solidFill>
                  <a:schemeClr val="dk2"/>
                </a:solidFill>
              </a:rPr>
              <a:t>Feature Importance:</a:t>
            </a:r>
            <a:endParaRPr sz="1300">
              <a:solidFill>
                <a:schemeClr val="dk2"/>
              </a:solidFill>
            </a:endParaRPr>
          </a:p>
          <a:p>
            <a:pPr indent="0" lvl="0" marL="0" rtl="0" algn="l">
              <a:spcBef>
                <a:spcPts val="0"/>
              </a:spcBef>
              <a:spcAft>
                <a:spcPts val="0"/>
              </a:spcAft>
              <a:buClr>
                <a:schemeClr val="dk1"/>
              </a:buClr>
              <a:buSzPts val="1100"/>
              <a:buFont typeface="Arial"/>
              <a:buNone/>
            </a:pPr>
            <a:r>
              <a:rPr lang="ja" sz="1300">
                <a:solidFill>
                  <a:schemeClr val="dk2"/>
                </a:solidFill>
              </a:rPr>
              <a:t>Random Forest Classifier used to identify the most significant features.</a:t>
            </a:r>
            <a:endParaRPr sz="1300">
              <a:solidFill>
                <a:schemeClr val="dk2"/>
              </a:solidFill>
            </a:endParaRPr>
          </a:p>
          <a:p>
            <a:pPr indent="0" lvl="0" marL="0" rtl="0" algn="l">
              <a:spcBef>
                <a:spcPts val="0"/>
              </a:spcBef>
              <a:spcAft>
                <a:spcPts val="0"/>
              </a:spcAft>
              <a:buClr>
                <a:schemeClr val="dk1"/>
              </a:buClr>
              <a:buSzPts val="1100"/>
              <a:buFont typeface="Arial"/>
              <a:buNone/>
            </a:pPr>
            <a:r>
              <a:t/>
            </a:r>
            <a:endParaRPr sz="1300">
              <a:solidFill>
                <a:schemeClr val="dk2"/>
              </a:solidFill>
            </a:endParaRPr>
          </a:p>
          <a:p>
            <a:pPr indent="-311150" lvl="0" marL="457200" rtl="0" algn="l">
              <a:spcBef>
                <a:spcPts val="0"/>
              </a:spcBef>
              <a:spcAft>
                <a:spcPts val="0"/>
              </a:spcAft>
              <a:buClr>
                <a:schemeClr val="dk2"/>
              </a:buClr>
              <a:buSzPts val="1300"/>
              <a:buAutoNum type="arabicPeriod"/>
            </a:pPr>
            <a:r>
              <a:rPr lang="ja" sz="1300">
                <a:solidFill>
                  <a:schemeClr val="dk2"/>
                </a:solidFill>
              </a:rPr>
              <a:t>PCA:</a:t>
            </a:r>
            <a:endParaRPr sz="1300">
              <a:solidFill>
                <a:schemeClr val="dk2"/>
              </a:solidFill>
            </a:endParaRPr>
          </a:p>
          <a:p>
            <a:pPr indent="0" lvl="0" marL="0" rtl="0" algn="l">
              <a:spcBef>
                <a:spcPts val="0"/>
              </a:spcBef>
              <a:spcAft>
                <a:spcPts val="0"/>
              </a:spcAft>
              <a:buClr>
                <a:schemeClr val="dk1"/>
              </a:buClr>
              <a:buSzPts val="1100"/>
              <a:buFont typeface="Arial"/>
              <a:buNone/>
            </a:pPr>
            <a:r>
              <a:rPr lang="ja">
                <a:solidFill>
                  <a:schemeClr val="dk2"/>
                </a:solidFill>
              </a:rPr>
              <a:t>PCA is used to reduce the dimensionality.</a:t>
            </a:r>
            <a:endParaRPr sz="1300">
              <a:solidFill>
                <a:schemeClr val="dk2"/>
              </a:solidFill>
            </a:endParaRPr>
          </a:p>
        </p:txBody>
      </p:sp>
      <p:sp>
        <p:nvSpPr>
          <p:cNvPr id="155" name="Google Shape;155;p21"/>
          <p:cNvSpPr txBox="1"/>
          <p:nvPr/>
        </p:nvSpPr>
        <p:spPr>
          <a:xfrm>
            <a:off x="4220100" y="624900"/>
            <a:ext cx="2698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ja" sz="1800" u="sng">
                <a:solidFill>
                  <a:schemeClr val="dk2"/>
                </a:solidFill>
              </a:rPr>
              <a:t>Features</a:t>
            </a:r>
            <a:endParaRPr sz="1800">
              <a:solidFill>
                <a:schemeClr val="dk2"/>
              </a:solidFill>
            </a:endParaRPr>
          </a:p>
        </p:txBody>
      </p:sp>
      <p:sp>
        <p:nvSpPr>
          <p:cNvPr id="156" name="Google Shape;156;p21"/>
          <p:cNvSpPr txBox="1"/>
          <p:nvPr/>
        </p:nvSpPr>
        <p:spPr>
          <a:xfrm>
            <a:off x="4444975" y="943038"/>
            <a:ext cx="4206900" cy="10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ja" sz="1200">
                <a:solidFill>
                  <a:schemeClr val="dk2"/>
                </a:solidFill>
              </a:rPr>
              <a:t>Wave Features: MWP (Mean Wave Period), MWD(Mean Wave Direction), SWH(Significant Wave Height).</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ja" sz="1200">
                <a:solidFill>
                  <a:schemeClr val="dk2"/>
                </a:solidFill>
              </a:rPr>
              <a:t>Wind Features: Wind Speed, Wind Direction.</a:t>
            </a:r>
            <a:endParaRPr sz="1200">
              <a:solidFill>
                <a:schemeClr val="dk2"/>
              </a:solidFill>
            </a:endParaRPr>
          </a:p>
        </p:txBody>
      </p:sp>
      <p:pic>
        <p:nvPicPr>
          <p:cNvPr id="157" name="Google Shape;157;p21"/>
          <p:cNvPicPr preferRelativeResize="0"/>
          <p:nvPr/>
        </p:nvPicPr>
        <p:blipFill>
          <a:blip r:embed="rId3">
            <a:alphaModFix/>
          </a:blip>
          <a:stretch>
            <a:fillRect/>
          </a:stretch>
        </p:blipFill>
        <p:spPr>
          <a:xfrm>
            <a:off x="3986242" y="2081887"/>
            <a:ext cx="5034909" cy="248558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